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6.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7.xml" ContentType="application/vnd.openxmlformats-officedocument.drawingml.chart+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8"/>
  </p:notesMasterIdLst>
  <p:sldIdLst>
    <p:sldId id="261" r:id="rId2"/>
    <p:sldId id="262" r:id="rId3"/>
    <p:sldId id="311" r:id="rId4"/>
    <p:sldId id="312" r:id="rId5"/>
    <p:sldId id="314" r:id="rId6"/>
    <p:sldId id="315" r:id="rId7"/>
    <p:sldId id="316" r:id="rId8"/>
    <p:sldId id="319" r:id="rId9"/>
    <p:sldId id="445" r:id="rId10"/>
    <p:sldId id="446" r:id="rId11"/>
    <p:sldId id="447"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448" r:id="rId27"/>
    <p:sldId id="476" r:id="rId28"/>
    <p:sldId id="384" r:id="rId29"/>
    <p:sldId id="385" r:id="rId30"/>
    <p:sldId id="386" r:id="rId31"/>
    <p:sldId id="482" r:id="rId32"/>
    <p:sldId id="483" r:id="rId33"/>
    <p:sldId id="389" r:id="rId34"/>
    <p:sldId id="485" r:id="rId35"/>
    <p:sldId id="486" r:id="rId36"/>
    <p:sldId id="487" r:id="rId37"/>
    <p:sldId id="394" r:id="rId38"/>
    <p:sldId id="395" r:id="rId39"/>
    <p:sldId id="406" r:id="rId40"/>
    <p:sldId id="401" r:id="rId41"/>
    <p:sldId id="402" r:id="rId42"/>
    <p:sldId id="403" r:id="rId43"/>
    <p:sldId id="449" r:id="rId44"/>
    <p:sldId id="413" r:id="rId45"/>
    <p:sldId id="414" r:id="rId46"/>
    <p:sldId id="415" r:id="rId47"/>
    <p:sldId id="416" r:id="rId48"/>
    <p:sldId id="417" r:id="rId49"/>
    <p:sldId id="418" r:id="rId50"/>
    <p:sldId id="450" r:id="rId51"/>
    <p:sldId id="451" r:id="rId52"/>
    <p:sldId id="452" r:id="rId53"/>
    <p:sldId id="453" r:id="rId54"/>
    <p:sldId id="454" r:id="rId55"/>
    <p:sldId id="455" r:id="rId56"/>
    <p:sldId id="456" r:id="rId57"/>
    <p:sldId id="457" r:id="rId58"/>
    <p:sldId id="458" r:id="rId59"/>
    <p:sldId id="459" r:id="rId60"/>
    <p:sldId id="460" r:id="rId61"/>
    <p:sldId id="461" r:id="rId62"/>
    <p:sldId id="462" r:id="rId63"/>
    <p:sldId id="463" r:id="rId64"/>
    <p:sldId id="464" r:id="rId65"/>
    <p:sldId id="465" r:id="rId66"/>
    <p:sldId id="477" r:id="rId67"/>
    <p:sldId id="478" r:id="rId68"/>
    <p:sldId id="479" r:id="rId69"/>
    <p:sldId id="469" r:id="rId70"/>
    <p:sldId id="490" r:id="rId71"/>
    <p:sldId id="491" r:id="rId72"/>
    <p:sldId id="480" r:id="rId73"/>
    <p:sldId id="471" r:id="rId74"/>
    <p:sldId id="472" r:id="rId75"/>
    <p:sldId id="473" r:id="rId76"/>
    <p:sldId id="474" r:id="rId7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7F0"/>
    <a:srgbClr val="FF99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1" autoAdjust="0"/>
    <p:restoredTop sz="94704" autoAdjust="0"/>
  </p:normalViewPr>
  <p:slideViewPr>
    <p:cSldViewPr>
      <p:cViewPr varScale="1">
        <p:scale>
          <a:sx n="87" d="100"/>
          <a:sy n="87" d="100"/>
        </p:scale>
        <p:origin x="1488" y="90"/>
      </p:cViewPr>
      <p:guideLst>
        <p:guide orient="horz" pos="2160"/>
        <p:guide pos="2880"/>
      </p:guideLst>
    </p:cSldViewPr>
  </p:slideViewPr>
  <p:outlineViewPr>
    <p:cViewPr>
      <p:scale>
        <a:sx n="33" d="100"/>
        <a:sy n="33" d="100"/>
      </p:scale>
      <p:origin x="0" y="22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母子世帯</c:v>
                </c:pt>
              </c:strCache>
            </c:strRef>
          </c:tx>
          <c:spPr>
            <a:solidFill>
              <a:srgbClr val="FF0000"/>
            </a:solidFill>
          </c:spPr>
          <c:invertIfNegative val="0"/>
          <c:cat>
            <c:numRef>
              <c:f>Sheet1!$A$2</c:f>
              <c:numCache>
                <c:formatCode>General</c:formatCode>
                <c:ptCount val="1"/>
              </c:numCache>
            </c:numRef>
          </c:cat>
          <c:val>
            <c:numRef>
              <c:f>Sheet1!$B$2</c:f>
              <c:numCache>
                <c:formatCode>General</c:formatCode>
                <c:ptCount val="1"/>
                <c:pt idx="0">
                  <c:v>223</c:v>
                </c:pt>
              </c:numCache>
            </c:numRef>
          </c:val>
        </c:ser>
        <c:ser>
          <c:idx val="1"/>
          <c:order val="1"/>
          <c:tx>
            <c:strRef>
              <c:f>Sheet1!$C$1</c:f>
              <c:strCache>
                <c:ptCount val="1"/>
                <c:pt idx="0">
                  <c:v>父子世帯</c:v>
                </c:pt>
              </c:strCache>
            </c:strRef>
          </c:tx>
          <c:spPr>
            <a:solidFill>
              <a:srgbClr val="1909ED"/>
            </a:solidFill>
          </c:spPr>
          <c:invertIfNegative val="0"/>
          <c:cat>
            <c:numRef>
              <c:f>Sheet1!$A$2</c:f>
              <c:numCache>
                <c:formatCode>General</c:formatCode>
                <c:ptCount val="1"/>
              </c:numCache>
            </c:numRef>
          </c:cat>
          <c:val>
            <c:numRef>
              <c:f>Sheet1!$C$2</c:f>
              <c:numCache>
                <c:formatCode>General</c:formatCode>
                <c:ptCount val="1"/>
                <c:pt idx="0">
                  <c:v>380</c:v>
                </c:pt>
              </c:numCache>
            </c:numRef>
          </c:val>
        </c:ser>
        <c:ser>
          <c:idx val="2"/>
          <c:order val="2"/>
          <c:tx>
            <c:strRef>
              <c:f>Sheet1!$D$1</c:f>
              <c:strCache>
                <c:ptCount val="1"/>
                <c:pt idx="0">
                  <c:v>児童のいる世帯</c:v>
                </c:pt>
              </c:strCache>
            </c:strRef>
          </c:tx>
          <c:invertIfNegative val="0"/>
          <c:dPt>
            <c:idx val="0"/>
            <c:invertIfNegative val="0"/>
            <c:bubble3D val="0"/>
            <c:spPr>
              <a:solidFill>
                <a:srgbClr val="0AD81E"/>
              </a:solidFill>
            </c:spPr>
          </c:dPt>
          <c:cat>
            <c:numRef>
              <c:f>Sheet1!$A$2</c:f>
              <c:numCache>
                <c:formatCode>General</c:formatCode>
                <c:ptCount val="1"/>
              </c:numCache>
            </c:numRef>
          </c:cat>
          <c:val>
            <c:numRef>
              <c:f>Sheet1!$D$2</c:f>
              <c:numCache>
                <c:formatCode>General</c:formatCode>
                <c:ptCount val="1"/>
                <c:pt idx="0">
                  <c:v>658.1</c:v>
                </c:pt>
              </c:numCache>
            </c:numRef>
          </c:val>
        </c:ser>
        <c:dLbls>
          <c:showLegendKey val="0"/>
          <c:showVal val="0"/>
          <c:showCatName val="0"/>
          <c:showSerName val="0"/>
          <c:showPercent val="0"/>
          <c:showBubbleSize val="0"/>
        </c:dLbls>
        <c:gapWidth val="150"/>
        <c:axId val="316324952"/>
        <c:axId val="316325736"/>
      </c:barChart>
      <c:catAx>
        <c:axId val="316324952"/>
        <c:scaling>
          <c:orientation val="minMax"/>
        </c:scaling>
        <c:delete val="0"/>
        <c:axPos val="l"/>
        <c:numFmt formatCode="General" sourceLinked="1"/>
        <c:majorTickMark val="out"/>
        <c:minorTickMark val="none"/>
        <c:tickLblPos val="nextTo"/>
        <c:crossAx val="316325736"/>
        <c:crosses val="autoZero"/>
        <c:auto val="1"/>
        <c:lblAlgn val="ctr"/>
        <c:lblOffset val="100"/>
        <c:noMultiLvlLbl val="0"/>
      </c:catAx>
      <c:valAx>
        <c:axId val="316325736"/>
        <c:scaling>
          <c:orientation val="minMax"/>
        </c:scaling>
        <c:delete val="0"/>
        <c:axPos val="b"/>
        <c:majorGridlines/>
        <c:numFmt formatCode="General" sourceLinked="1"/>
        <c:majorTickMark val="out"/>
        <c:minorTickMark val="none"/>
        <c:tickLblPos val="nextTo"/>
        <c:crossAx val="316324952"/>
        <c:crosses val="autoZero"/>
        <c:crossBetween val="between"/>
      </c:valAx>
    </c:plotArea>
    <c:legend>
      <c:legendPos val="r"/>
      <c:layout>
        <c:manualLayout>
          <c:xMode val="edge"/>
          <c:yMode val="edge"/>
          <c:x val="0.76735455319779289"/>
          <c:y val="0.38779097602922874"/>
          <c:w val="0.2236008677098556"/>
          <c:h val="0.4831575154199681"/>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31944444444446"/>
          <c:y val="0.10008812691378031"/>
          <c:w val="0.81905741469816273"/>
          <c:h val="0.78624055684633809"/>
        </c:manualLayout>
      </c:layout>
      <c:barChart>
        <c:barDir val="bar"/>
        <c:grouping val="percentStacked"/>
        <c:varyColors val="0"/>
        <c:ser>
          <c:idx val="0"/>
          <c:order val="0"/>
          <c:tx>
            <c:strRef>
              <c:f>Sheet1!$B$1</c:f>
              <c:strCache>
                <c:ptCount val="1"/>
                <c:pt idx="0">
                  <c:v>取決をしている</c:v>
                </c:pt>
              </c:strCache>
            </c:strRef>
          </c:tx>
          <c:spPr>
            <a:solidFill>
              <a:srgbClr val="FF2D2D"/>
            </a:solidFill>
          </c:spPr>
          <c:invertIfNegative val="0"/>
          <c:cat>
            <c:strRef>
              <c:f>Sheet1!$A$2:$A$3</c:f>
              <c:strCache>
                <c:ptCount val="2"/>
                <c:pt idx="0">
                  <c:v>父子世帯</c:v>
                </c:pt>
                <c:pt idx="1">
                  <c:v>母子世帯</c:v>
                </c:pt>
              </c:strCache>
            </c:strRef>
          </c:cat>
          <c:val>
            <c:numRef>
              <c:f>Sheet1!$B$2:$B$3</c:f>
              <c:numCache>
                <c:formatCode>General</c:formatCode>
                <c:ptCount val="2"/>
                <c:pt idx="0">
                  <c:v>1.75</c:v>
                </c:pt>
                <c:pt idx="1">
                  <c:v>3.77</c:v>
                </c:pt>
              </c:numCache>
            </c:numRef>
          </c:val>
        </c:ser>
        <c:ser>
          <c:idx val="1"/>
          <c:order val="1"/>
          <c:tx>
            <c:strRef>
              <c:f>Sheet1!$C$1</c:f>
              <c:strCache>
                <c:ptCount val="1"/>
                <c:pt idx="0">
                  <c:v>取決をしていない</c:v>
                </c:pt>
              </c:strCache>
            </c:strRef>
          </c:tx>
          <c:spPr>
            <a:solidFill>
              <a:srgbClr val="1909ED"/>
            </a:solidFill>
          </c:spPr>
          <c:invertIfNegative val="0"/>
          <c:cat>
            <c:strRef>
              <c:f>Sheet1!$A$2:$A$3</c:f>
              <c:strCache>
                <c:ptCount val="2"/>
                <c:pt idx="0">
                  <c:v>父子世帯</c:v>
                </c:pt>
                <c:pt idx="1">
                  <c:v>母子世帯</c:v>
                </c:pt>
              </c:strCache>
            </c:strRef>
          </c:cat>
          <c:val>
            <c:numRef>
              <c:f>Sheet1!$C$2:$C$3</c:f>
              <c:numCache>
                <c:formatCode>General</c:formatCode>
                <c:ptCount val="2"/>
                <c:pt idx="0">
                  <c:v>7.91</c:v>
                </c:pt>
                <c:pt idx="1">
                  <c:v>6.01</c:v>
                </c:pt>
              </c:numCache>
            </c:numRef>
          </c:val>
        </c:ser>
        <c:ser>
          <c:idx val="2"/>
          <c:order val="2"/>
          <c:tx>
            <c:strRef>
              <c:f>Sheet1!$D$1</c:f>
              <c:strCache>
                <c:ptCount val="1"/>
                <c:pt idx="0">
                  <c:v>不詳</c:v>
                </c:pt>
              </c:strCache>
            </c:strRef>
          </c:tx>
          <c:spPr>
            <a:solidFill>
              <a:srgbClr val="4BF75B"/>
            </a:solidFill>
          </c:spPr>
          <c:invertIfNegative val="0"/>
          <c:cat>
            <c:strRef>
              <c:f>Sheet1!$A$2:$A$3</c:f>
              <c:strCache>
                <c:ptCount val="2"/>
                <c:pt idx="0">
                  <c:v>父子世帯</c:v>
                </c:pt>
                <c:pt idx="1">
                  <c:v>母子世帯</c:v>
                </c:pt>
              </c:strCache>
            </c:strRef>
          </c:cat>
          <c:val>
            <c:numRef>
              <c:f>Sheet1!$D$2:$D$3</c:f>
              <c:numCache>
                <c:formatCode>General</c:formatCode>
                <c:ptCount val="2"/>
                <c:pt idx="0">
                  <c:v>3.4</c:v>
                </c:pt>
                <c:pt idx="1">
                  <c:v>2.2000000000000002</c:v>
                </c:pt>
              </c:numCache>
            </c:numRef>
          </c:val>
        </c:ser>
        <c:dLbls>
          <c:showLegendKey val="0"/>
          <c:showVal val="0"/>
          <c:showCatName val="0"/>
          <c:showSerName val="0"/>
          <c:showPercent val="0"/>
          <c:showBubbleSize val="0"/>
        </c:dLbls>
        <c:gapWidth val="150"/>
        <c:overlap val="100"/>
        <c:axId val="316325344"/>
        <c:axId val="316329656"/>
      </c:barChart>
      <c:catAx>
        <c:axId val="316325344"/>
        <c:scaling>
          <c:orientation val="minMax"/>
        </c:scaling>
        <c:delete val="0"/>
        <c:axPos val="l"/>
        <c:numFmt formatCode="General" sourceLinked="0"/>
        <c:majorTickMark val="out"/>
        <c:minorTickMark val="none"/>
        <c:tickLblPos val="nextTo"/>
        <c:crossAx val="316329656"/>
        <c:crosses val="autoZero"/>
        <c:auto val="1"/>
        <c:lblAlgn val="ctr"/>
        <c:lblOffset val="100"/>
        <c:noMultiLvlLbl val="0"/>
      </c:catAx>
      <c:valAx>
        <c:axId val="316329656"/>
        <c:scaling>
          <c:orientation val="minMax"/>
        </c:scaling>
        <c:delete val="0"/>
        <c:axPos val="b"/>
        <c:majorGridlines/>
        <c:numFmt formatCode="0%" sourceLinked="1"/>
        <c:majorTickMark val="out"/>
        <c:minorTickMark val="none"/>
        <c:tickLblPos val="nextTo"/>
        <c:crossAx val="316325344"/>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dLbls>
          <c:showLegendKey val="0"/>
          <c:showVal val="0"/>
          <c:showCatName val="0"/>
          <c:showSerName val="0"/>
          <c:showPercent val="0"/>
          <c:showBubbleSize val="0"/>
        </c:dLbls>
        <c:gapWidth val="150"/>
        <c:axId val="319069648"/>
        <c:axId val="316671552"/>
      </c:barChart>
      <c:catAx>
        <c:axId val="319069648"/>
        <c:scaling>
          <c:orientation val="minMax"/>
        </c:scaling>
        <c:delete val="0"/>
        <c:axPos val="l"/>
        <c:majorTickMark val="out"/>
        <c:minorTickMark val="none"/>
        <c:tickLblPos val="nextTo"/>
        <c:crossAx val="316671552"/>
        <c:crosses val="autoZero"/>
        <c:auto val="1"/>
        <c:lblAlgn val="ctr"/>
        <c:lblOffset val="100"/>
        <c:noMultiLvlLbl val="0"/>
      </c:catAx>
      <c:valAx>
        <c:axId val="316671552"/>
        <c:scaling>
          <c:orientation val="minMax"/>
        </c:scaling>
        <c:delete val="0"/>
        <c:axPos val="b"/>
        <c:numFmt formatCode="General" sourceLinked="1"/>
        <c:majorTickMark val="out"/>
        <c:minorTickMark val="none"/>
        <c:tickLblPos val="nextTo"/>
        <c:crossAx val="319069648"/>
        <c:crosses val="autoZero"/>
        <c:crossBetween val="between"/>
      </c:valAx>
      <c:spPr>
        <a:noFill/>
        <a:ln w="25400">
          <a:noFill/>
        </a:ln>
      </c:spPr>
    </c:plotArea>
    <c:legend>
      <c:legendPos val="r"/>
      <c:overlay val="0"/>
    </c:legend>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母子家庭</c:v>
                </c:pt>
              </c:strCache>
            </c:strRef>
          </c:tx>
          <c:invertIfNegative val="0"/>
          <c:cat>
            <c:strRef>
              <c:f>Sheet1!$A$2</c:f>
              <c:strCache>
                <c:ptCount val="1"/>
                <c:pt idx="0">
                  <c:v>平均所得</c:v>
                </c:pt>
              </c:strCache>
            </c:strRef>
          </c:cat>
          <c:val>
            <c:numRef>
              <c:f>Sheet1!$B$2</c:f>
              <c:numCache>
                <c:formatCode>General</c:formatCode>
                <c:ptCount val="1"/>
                <c:pt idx="0">
                  <c:v>223</c:v>
                </c:pt>
              </c:numCache>
            </c:numRef>
          </c:val>
        </c:ser>
        <c:ser>
          <c:idx val="1"/>
          <c:order val="1"/>
          <c:tx>
            <c:strRef>
              <c:f>Sheet1!$C$1</c:f>
              <c:strCache>
                <c:ptCount val="1"/>
                <c:pt idx="0">
                  <c:v>父子家庭</c:v>
                </c:pt>
              </c:strCache>
            </c:strRef>
          </c:tx>
          <c:invertIfNegative val="0"/>
          <c:cat>
            <c:strRef>
              <c:f>Sheet1!$A$2</c:f>
              <c:strCache>
                <c:ptCount val="1"/>
                <c:pt idx="0">
                  <c:v>平均所得</c:v>
                </c:pt>
              </c:strCache>
            </c:strRef>
          </c:cat>
          <c:val>
            <c:numRef>
              <c:f>Sheet1!$C$2</c:f>
              <c:numCache>
                <c:formatCode>General</c:formatCode>
                <c:ptCount val="1"/>
                <c:pt idx="0">
                  <c:v>380</c:v>
                </c:pt>
              </c:numCache>
            </c:numRef>
          </c:val>
        </c:ser>
        <c:ser>
          <c:idx val="2"/>
          <c:order val="2"/>
          <c:tx>
            <c:strRef>
              <c:f>Sheet1!$D$1</c:f>
              <c:strCache>
                <c:ptCount val="1"/>
                <c:pt idx="0">
                  <c:v>子どもを持つ世帯</c:v>
                </c:pt>
              </c:strCache>
            </c:strRef>
          </c:tx>
          <c:invertIfNegative val="0"/>
          <c:cat>
            <c:strRef>
              <c:f>Sheet1!$A$2</c:f>
              <c:strCache>
                <c:ptCount val="1"/>
                <c:pt idx="0">
                  <c:v>平均所得</c:v>
                </c:pt>
              </c:strCache>
            </c:strRef>
          </c:cat>
          <c:val>
            <c:numRef>
              <c:f>Sheet1!$D$2</c:f>
              <c:numCache>
                <c:formatCode>General</c:formatCode>
                <c:ptCount val="1"/>
                <c:pt idx="0">
                  <c:v>658.1</c:v>
                </c:pt>
              </c:numCache>
            </c:numRef>
          </c:val>
        </c:ser>
        <c:ser>
          <c:idx val="3"/>
          <c:order val="3"/>
          <c:tx>
            <c:strRef>
              <c:f>Sheet1!$E$1</c:f>
              <c:strCache>
                <c:ptCount val="1"/>
                <c:pt idx="0">
                  <c:v>所得制限</c:v>
                </c:pt>
              </c:strCache>
            </c:strRef>
          </c:tx>
          <c:invertIfNegative val="0"/>
          <c:cat>
            <c:strRef>
              <c:f>Sheet1!$A$2</c:f>
              <c:strCache>
                <c:ptCount val="1"/>
                <c:pt idx="0">
                  <c:v>平均所得</c:v>
                </c:pt>
              </c:strCache>
            </c:strRef>
          </c:cat>
          <c:val>
            <c:numRef>
              <c:f>Sheet1!$E$2</c:f>
              <c:numCache>
                <c:formatCode>General</c:formatCode>
                <c:ptCount val="1"/>
                <c:pt idx="0">
                  <c:v>130</c:v>
                </c:pt>
              </c:numCache>
            </c:numRef>
          </c:val>
        </c:ser>
        <c:dLbls>
          <c:showLegendKey val="0"/>
          <c:showVal val="0"/>
          <c:showCatName val="0"/>
          <c:showSerName val="0"/>
          <c:showPercent val="0"/>
          <c:showBubbleSize val="0"/>
        </c:dLbls>
        <c:gapWidth val="150"/>
        <c:axId val="319070824"/>
        <c:axId val="318896576"/>
      </c:barChart>
      <c:catAx>
        <c:axId val="319070824"/>
        <c:scaling>
          <c:orientation val="minMax"/>
        </c:scaling>
        <c:delete val="0"/>
        <c:axPos val="l"/>
        <c:numFmt formatCode="General" sourceLinked="0"/>
        <c:majorTickMark val="out"/>
        <c:minorTickMark val="none"/>
        <c:tickLblPos val="nextTo"/>
        <c:crossAx val="318896576"/>
        <c:crosses val="autoZero"/>
        <c:auto val="1"/>
        <c:lblAlgn val="ctr"/>
        <c:lblOffset val="100"/>
        <c:noMultiLvlLbl val="0"/>
      </c:catAx>
      <c:valAx>
        <c:axId val="318896576"/>
        <c:scaling>
          <c:orientation val="minMax"/>
        </c:scaling>
        <c:delete val="0"/>
        <c:axPos val="b"/>
        <c:majorGridlines/>
        <c:numFmt formatCode="General" sourceLinked="1"/>
        <c:majorTickMark val="out"/>
        <c:minorTickMark val="none"/>
        <c:tickLblPos val="nextTo"/>
        <c:crossAx val="319070824"/>
        <c:crosses val="autoZero"/>
        <c:crossBetween val="between"/>
      </c:valAx>
    </c:plotArea>
    <c:legend>
      <c:legendPos val="r"/>
      <c:overlay val="0"/>
    </c:legend>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56735348681173"/>
          <c:y val="5.1885557626806592E-2"/>
          <c:w val="0.71150360892388453"/>
          <c:h val="0.82089345472440944"/>
        </c:manualLayout>
      </c:layout>
      <c:barChart>
        <c:barDir val="col"/>
        <c:grouping val="stacked"/>
        <c:varyColors val="0"/>
        <c:ser>
          <c:idx val="0"/>
          <c:order val="0"/>
          <c:tx>
            <c:strRef>
              <c:f>Sheet1!$B$1</c:f>
              <c:strCache>
                <c:ptCount val="1"/>
                <c:pt idx="0">
                  <c:v>男性</c:v>
                </c:pt>
              </c:strCache>
            </c:strRef>
          </c:tx>
          <c:invertIfNegative val="0"/>
          <c:cat>
            <c:strRef>
              <c:f>Sheet1!$A$2:$A$7</c:f>
              <c:strCache>
                <c:ptCount val="6"/>
                <c:pt idx="0">
                  <c:v>平成19</c:v>
                </c:pt>
                <c:pt idx="1">
                  <c:v>平成20</c:v>
                </c:pt>
                <c:pt idx="2">
                  <c:v>平成21</c:v>
                </c:pt>
                <c:pt idx="3">
                  <c:v>平成22</c:v>
                </c:pt>
                <c:pt idx="4">
                  <c:v>平成23</c:v>
                </c:pt>
                <c:pt idx="5">
                  <c:v>平成24</c:v>
                </c:pt>
              </c:strCache>
            </c:strRef>
          </c:cat>
          <c:val>
            <c:numRef>
              <c:f>Sheet1!$B$2:$B$7</c:f>
              <c:numCache>
                <c:formatCode>General</c:formatCode>
                <c:ptCount val="6"/>
                <c:pt idx="0">
                  <c:v>176</c:v>
                </c:pt>
                <c:pt idx="1">
                  <c:v>473</c:v>
                </c:pt>
                <c:pt idx="2">
                  <c:v>729</c:v>
                </c:pt>
                <c:pt idx="3">
                  <c:v>920</c:v>
                </c:pt>
                <c:pt idx="4">
                  <c:v>774</c:v>
                </c:pt>
                <c:pt idx="5">
                  <c:v>1297</c:v>
                </c:pt>
              </c:numCache>
            </c:numRef>
          </c:val>
          <c:extLst xmlns:c16r2="http://schemas.microsoft.com/office/drawing/2015/06/chart">
            <c:ext xmlns:c16="http://schemas.microsoft.com/office/drawing/2014/chart" uri="{C3380CC4-5D6E-409C-BE32-E72D297353CC}">
              <c16:uniqueId val="{00000000-C2D0-4A49-B1A0-004EBFC7416A}"/>
            </c:ext>
          </c:extLst>
        </c:ser>
        <c:ser>
          <c:idx val="1"/>
          <c:order val="1"/>
          <c:tx>
            <c:strRef>
              <c:f>Sheet1!$C$1</c:f>
              <c:strCache>
                <c:ptCount val="1"/>
                <c:pt idx="0">
                  <c:v>女性</c:v>
                </c:pt>
              </c:strCache>
            </c:strRef>
          </c:tx>
          <c:invertIfNegative val="0"/>
          <c:cat>
            <c:strRef>
              <c:f>Sheet1!$A$2:$A$7</c:f>
              <c:strCache>
                <c:ptCount val="6"/>
                <c:pt idx="0">
                  <c:v>平成19</c:v>
                </c:pt>
                <c:pt idx="1">
                  <c:v>平成20</c:v>
                </c:pt>
                <c:pt idx="2">
                  <c:v>平成21</c:v>
                </c:pt>
                <c:pt idx="3">
                  <c:v>平成22</c:v>
                </c:pt>
                <c:pt idx="4">
                  <c:v>平成23</c:v>
                </c:pt>
                <c:pt idx="5">
                  <c:v>平成24</c:v>
                </c:pt>
              </c:strCache>
            </c:strRef>
          </c:cat>
          <c:val>
            <c:numRef>
              <c:f>Sheet1!$C$2:$C$7</c:f>
              <c:numCache>
                <c:formatCode>General</c:formatCode>
                <c:ptCount val="6"/>
                <c:pt idx="0">
                  <c:v>1185</c:v>
                </c:pt>
                <c:pt idx="1">
                  <c:v>2540</c:v>
                </c:pt>
                <c:pt idx="2">
                  <c:v>4232</c:v>
                </c:pt>
                <c:pt idx="3">
                  <c:v>5805</c:v>
                </c:pt>
                <c:pt idx="4">
                  <c:v>4404</c:v>
                </c:pt>
                <c:pt idx="5">
                  <c:v>5238</c:v>
                </c:pt>
              </c:numCache>
            </c:numRef>
          </c:val>
          <c:extLst xmlns:c16r2="http://schemas.microsoft.com/office/drawing/2015/06/chart">
            <c:ext xmlns:c16="http://schemas.microsoft.com/office/drawing/2014/chart" uri="{C3380CC4-5D6E-409C-BE32-E72D297353CC}">
              <c16:uniqueId val="{00000001-C2D0-4A49-B1A0-004EBFC7416A}"/>
            </c:ext>
          </c:extLst>
        </c:ser>
        <c:ser>
          <c:idx val="2"/>
          <c:order val="2"/>
          <c:tx>
            <c:strRef>
              <c:f>Sheet1!$D$1</c:f>
              <c:strCache>
                <c:ptCount val="1"/>
                <c:pt idx="0">
                  <c:v>機関</c:v>
                </c:pt>
              </c:strCache>
            </c:strRef>
          </c:tx>
          <c:invertIfNegative val="0"/>
          <c:cat>
            <c:strRef>
              <c:f>Sheet1!$A$2:$A$7</c:f>
              <c:strCache>
                <c:ptCount val="6"/>
                <c:pt idx="0">
                  <c:v>平成19</c:v>
                </c:pt>
                <c:pt idx="1">
                  <c:v>平成20</c:v>
                </c:pt>
                <c:pt idx="2">
                  <c:v>平成21</c:v>
                </c:pt>
                <c:pt idx="3">
                  <c:v>平成22</c:v>
                </c:pt>
                <c:pt idx="4">
                  <c:v>平成23</c:v>
                </c:pt>
                <c:pt idx="5">
                  <c:v>平成24</c:v>
                </c:pt>
              </c:strCache>
            </c:strRef>
          </c:cat>
          <c:val>
            <c:numRef>
              <c:f>Sheet1!$D$2:$D$7</c:f>
              <c:numCache>
                <c:formatCode>General</c:formatCode>
                <c:ptCount val="6"/>
                <c:pt idx="0">
                  <c:v>172</c:v>
                </c:pt>
                <c:pt idx="1">
                  <c:v>175</c:v>
                </c:pt>
                <c:pt idx="2">
                  <c:v>159</c:v>
                </c:pt>
                <c:pt idx="3">
                  <c:v>147</c:v>
                </c:pt>
                <c:pt idx="4">
                  <c:v>174</c:v>
                </c:pt>
                <c:pt idx="5">
                  <c:v>60</c:v>
                </c:pt>
              </c:numCache>
            </c:numRef>
          </c:val>
          <c:extLst xmlns:c16r2="http://schemas.microsoft.com/office/drawing/2015/06/chart">
            <c:ext xmlns:c16="http://schemas.microsoft.com/office/drawing/2014/chart" uri="{C3380CC4-5D6E-409C-BE32-E72D297353CC}">
              <c16:uniqueId val="{00000002-C2D0-4A49-B1A0-004EBFC7416A}"/>
            </c:ext>
          </c:extLst>
        </c:ser>
        <c:ser>
          <c:idx val="3"/>
          <c:order val="3"/>
          <c:tx>
            <c:strRef>
              <c:f>Sheet1!$E$1</c:f>
              <c:strCache>
                <c:ptCount val="1"/>
                <c:pt idx="0">
                  <c:v>不明</c:v>
                </c:pt>
              </c:strCache>
            </c:strRef>
          </c:tx>
          <c:invertIfNegative val="0"/>
          <c:cat>
            <c:strRef>
              <c:f>Sheet1!$A$2:$A$7</c:f>
              <c:strCache>
                <c:ptCount val="6"/>
                <c:pt idx="0">
                  <c:v>平成19</c:v>
                </c:pt>
                <c:pt idx="1">
                  <c:v>平成20</c:v>
                </c:pt>
                <c:pt idx="2">
                  <c:v>平成21</c:v>
                </c:pt>
                <c:pt idx="3">
                  <c:v>平成22</c:v>
                </c:pt>
                <c:pt idx="4">
                  <c:v>平成23</c:v>
                </c:pt>
                <c:pt idx="5">
                  <c:v>平成24</c:v>
                </c:pt>
              </c:strCache>
            </c:strRef>
          </c:cat>
          <c:val>
            <c:numRef>
              <c:f>Sheet1!$E$2:$E$7</c:f>
              <c:numCache>
                <c:formatCode>General</c:formatCode>
                <c:ptCount val="6"/>
                <c:pt idx="0">
                  <c:v>7</c:v>
                </c:pt>
                <c:pt idx="1">
                  <c:v>5</c:v>
                </c:pt>
                <c:pt idx="2">
                  <c:v>42</c:v>
                </c:pt>
                <c:pt idx="3">
                  <c:v>68</c:v>
                </c:pt>
                <c:pt idx="4">
                  <c:v>30</c:v>
                </c:pt>
                <c:pt idx="5">
                  <c:v>53</c:v>
                </c:pt>
              </c:numCache>
            </c:numRef>
          </c:val>
          <c:extLst xmlns:c16r2="http://schemas.microsoft.com/office/drawing/2015/06/chart">
            <c:ext xmlns:c16="http://schemas.microsoft.com/office/drawing/2014/chart" uri="{C3380CC4-5D6E-409C-BE32-E72D297353CC}">
              <c16:uniqueId val="{00000003-C2D0-4A49-B1A0-004EBFC7416A}"/>
            </c:ext>
          </c:extLst>
        </c:ser>
        <c:dLbls>
          <c:showLegendKey val="0"/>
          <c:showVal val="0"/>
          <c:showCatName val="0"/>
          <c:showSerName val="0"/>
          <c:showPercent val="0"/>
          <c:showBubbleSize val="0"/>
        </c:dLbls>
        <c:gapWidth val="150"/>
        <c:overlap val="100"/>
        <c:axId val="318894224"/>
        <c:axId val="318896184"/>
      </c:barChart>
      <c:catAx>
        <c:axId val="318894224"/>
        <c:scaling>
          <c:orientation val="minMax"/>
        </c:scaling>
        <c:delete val="0"/>
        <c:axPos val="b"/>
        <c:numFmt formatCode="General" sourceLinked="0"/>
        <c:majorTickMark val="out"/>
        <c:minorTickMark val="none"/>
        <c:tickLblPos val="nextTo"/>
        <c:crossAx val="318896184"/>
        <c:crosses val="autoZero"/>
        <c:auto val="1"/>
        <c:lblAlgn val="ctr"/>
        <c:lblOffset val="100"/>
        <c:noMultiLvlLbl val="0"/>
      </c:catAx>
      <c:valAx>
        <c:axId val="318896184"/>
        <c:scaling>
          <c:orientation val="minMax"/>
        </c:scaling>
        <c:delete val="0"/>
        <c:axPos val="l"/>
        <c:majorGridlines/>
        <c:numFmt formatCode="General" sourceLinked="1"/>
        <c:majorTickMark val="out"/>
        <c:minorTickMark val="none"/>
        <c:tickLblPos val="nextTo"/>
        <c:crossAx val="318894224"/>
        <c:crosses val="autoZero"/>
        <c:crossBetween val="between"/>
      </c:valAx>
    </c:plotArea>
    <c:legend>
      <c:legendPos val="r"/>
      <c:overlay val="0"/>
    </c:legend>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ハローワークの就職件数</c:v>
                </c:pt>
              </c:strCache>
            </c:strRef>
          </c:tx>
          <c:invertIfNegative val="0"/>
          <c:cat>
            <c:strRef>
              <c:f>Sheet1!$A$2:$A$6</c:f>
              <c:strCache>
                <c:ptCount val="5"/>
                <c:pt idx="0">
                  <c:v>平成２０</c:v>
                </c:pt>
                <c:pt idx="1">
                  <c:v>平成２１</c:v>
                </c:pt>
                <c:pt idx="2">
                  <c:v>平成２２</c:v>
                </c:pt>
                <c:pt idx="3">
                  <c:v>平成２３</c:v>
                </c:pt>
                <c:pt idx="4">
                  <c:v>平成２４</c:v>
                </c:pt>
              </c:strCache>
            </c:strRef>
          </c:cat>
          <c:val>
            <c:numRef>
              <c:f>Sheet1!$B$2:$B$6</c:f>
              <c:numCache>
                <c:formatCode>General</c:formatCode>
                <c:ptCount val="5"/>
                <c:pt idx="0">
                  <c:v>75823</c:v>
                </c:pt>
                <c:pt idx="1">
                  <c:v>80247</c:v>
                </c:pt>
                <c:pt idx="2">
                  <c:v>85480</c:v>
                </c:pt>
                <c:pt idx="3">
                  <c:v>93613</c:v>
                </c:pt>
                <c:pt idx="4">
                  <c:v>98007</c:v>
                </c:pt>
              </c:numCache>
            </c:numRef>
          </c:val>
          <c:extLst xmlns:c16r2="http://schemas.microsoft.com/office/drawing/2015/06/chart">
            <c:ext xmlns:c16="http://schemas.microsoft.com/office/drawing/2014/chart" uri="{C3380CC4-5D6E-409C-BE32-E72D297353CC}">
              <c16:uniqueId val="{00000000-DE1E-47BE-95E4-A59E079EAFB8}"/>
            </c:ext>
          </c:extLst>
        </c:ser>
        <c:ser>
          <c:idx val="1"/>
          <c:order val="1"/>
          <c:tx>
            <c:strRef>
              <c:f>Sheet1!$C$1</c:f>
              <c:strCache>
                <c:ptCount val="1"/>
                <c:pt idx="0">
                  <c:v>マザーズハローワークの就職件数</c:v>
                </c:pt>
              </c:strCache>
            </c:strRef>
          </c:tx>
          <c:invertIfNegative val="0"/>
          <c:cat>
            <c:strRef>
              <c:f>Sheet1!$A$2:$A$6</c:f>
              <c:strCache>
                <c:ptCount val="5"/>
                <c:pt idx="0">
                  <c:v>平成２０</c:v>
                </c:pt>
                <c:pt idx="1">
                  <c:v>平成２１</c:v>
                </c:pt>
                <c:pt idx="2">
                  <c:v>平成２２</c:v>
                </c:pt>
                <c:pt idx="3">
                  <c:v>平成２３</c:v>
                </c:pt>
                <c:pt idx="4">
                  <c:v>平成２４</c:v>
                </c:pt>
              </c:strCache>
            </c:strRef>
          </c:cat>
          <c:val>
            <c:numRef>
              <c:f>Sheet1!$C$2:$C$6</c:f>
              <c:numCache>
                <c:formatCode>General</c:formatCode>
                <c:ptCount val="5"/>
                <c:pt idx="0">
                  <c:v>35263</c:v>
                </c:pt>
                <c:pt idx="1">
                  <c:v>54532</c:v>
                </c:pt>
                <c:pt idx="2">
                  <c:v>63510</c:v>
                </c:pt>
                <c:pt idx="3">
                  <c:v>69137</c:v>
                </c:pt>
                <c:pt idx="4">
                  <c:v>69413</c:v>
                </c:pt>
              </c:numCache>
            </c:numRef>
          </c:val>
          <c:extLst xmlns:c16r2="http://schemas.microsoft.com/office/drawing/2015/06/chart">
            <c:ext xmlns:c16="http://schemas.microsoft.com/office/drawing/2014/chart" uri="{C3380CC4-5D6E-409C-BE32-E72D297353CC}">
              <c16:uniqueId val="{00000001-DE1E-47BE-95E4-A59E079EAFB8}"/>
            </c:ext>
          </c:extLst>
        </c:ser>
        <c:dLbls>
          <c:showLegendKey val="0"/>
          <c:showVal val="0"/>
          <c:showCatName val="0"/>
          <c:showSerName val="0"/>
          <c:showPercent val="0"/>
          <c:showBubbleSize val="0"/>
        </c:dLbls>
        <c:gapWidth val="150"/>
        <c:axId val="318900104"/>
        <c:axId val="318901672"/>
      </c:barChart>
      <c:catAx>
        <c:axId val="318900104"/>
        <c:scaling>
          <c:orientation val="minMax"/>
        </c:scaling>
        <c:delete val="0"/>
        <c:axPos val="b"/>
        <c:numFmt formatCode="General" sourceLinked="0"/>
        <c:majorTickMark val="out"/>
        <c:minorTickMark val="none"/>
        <c:tickLblPos val="nextTo"/>
        <c:crossAx val="318901672"/>
        <c:crosses val="autoZero"/>
        <c:auto val="1"/>
        <c:lblAlgn val="ctr"/>
        <c:lblOffset val="100"/>
        <c:noMultiLvlLbl val="0"/>
      </c:catAx>
      <c:valAx>
        <c:axId val="318901672"/>
        <c:scaling>
          <c:orientation val="minMax"/>
        </c:scaling>
        <c:delete val="0"/>
        <c:axPos val="l"/>
        <c:majorGridlines/>
        <c:numFmt formatCode="General" sourceLinked="1"/>
        <c:majorTickMark val="out"/>
        <c:minorTickMark val="none"/>
        <c:tickLblPos val="nextTo"/>
        <c:crossAx val="318900104"/>
        <c:crosses val="autoZero"/>
        <c:crossBetween val="between"/>
      </c:valAx>
    </c:plotArea>
    <c:legend>
      <c:legendPos val="r"/>
      <c:overlay val="0"/>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lineChart>
        <c:grouping val="standard"/>
        <c:varyColors val="0"/>
        <c:ser>
          <c:idx val="0"/>
          <c:order val="0"/>
          <c:tx>
            <c:strRef>
              <c:f>Sheet1!$B$1</c:f>
              <c:strCache>
                <c:ptCount val="1"/>
                <c:pt idx="0">
                  <c:v>施設数</c:v>
                </c:pt>
              </c:strCache>
            </c:strRef>
          </c:tx>
          <c:marker>
            <c:symbol val="none"/>
          </c:marker>
          <c:cat>
            <c:strRef>
              <c:f>Sheet1!$A$2:$A$11</c:f>
              <c:strCache>
                <c:ptCount val="10"/>
                <c:pt idx="0">
                  <c:v>15年度</c:v>
                </c:pt>
                <c:pt idx="1">
                  <c:v>16年度</c:v>
                </c:pt>
                <c:pt idx="2">
                  <c:v>17年度</c:v>
                </c:pt>
                <c:pt idx="3">
                  <c:v>18年度</c:v>
                </c:pt>
                <c:pt idx="4">
                  <c:v>19年度</c:v>
                </c:pt>
                <c:pt idx="5">
                  <c:v>20年度</c:v>
                </c:pt>
                <c:pt idx="6">
                  <c:v>21年度</c:v>
                </c:pt>
                <c:pt idx="7">
                  <c:v>22年度</c:v>
                </c:pt>
                <c:pt idx="8">
                  <c:v>23年度</c:v>
                </c:pt>
                <c:pt idx="9">
                  <c:v>24年度</c:v>
                </c:pt>
              </c:strCache>
            </c:strRef>
          </c:cat>
          <c:val>
            <c:numRef>
              <c:f>Sheet1!$B$2:$B$11</c:f>
              <c:numCache>
                <c:formatCode>General</c:formatCode>
                <c:ptCount val="10"/>
                <c:pt idx="0">
                  <c:v>287</c:v>
                </c:pt>
                <c:pt idx="1">
                  <c:v>287</c:v>
                </c:pt>
                <c:pt idx="2">
                  <c:v>285</c:v>
                </c:pt>
                <c:pt idx="3">
                  <c:v>297</c:v>
                </c:pt>
                <c:pt idx="4">
                  <c:v>278</c:v>
                </c:pt>
                <c:pt idx="5">
                  <c:v>278</c:v>
                </c:pt>
                <c:pt idx="6">
                  <c:v>272</c:v>
                </c:pt>
                <c:pt idx="7">
                  <c:v>269</c:v>
                </c:pt>
                <c:pt idx="8">
                  <c:v>269</c:v>
                </c:pt>
                <c:pt idx="9">
                  <c:v>256</c:v>
                </c:pt>
              </c:numCache>
            </c:numRef>
          </c:val>
          <c:smooth val="0"/>
          <c:extLst xmlns:c16r2="http://schemas.microsoft.com/office/drawing/2015/06/chart">
            <c:ext xmlns:c16="http://schemas.microsoft.com/office/drawing/2014/chart" uri="{C3380CC4-5D6E-409C-BE32-E72D297353CC}">
              <c16:uniqueId val="{00000000-5880-407A-B3E8-36C7FE55FEF2}"/>
            </c:ext>
          </c:extLst>
        </c:ser>
        <c:ser>
          <c:idx val="1"/>
          <c:order val="1"/>
          <c:tx>
            <c:strRef>
              <c:f>Sheet1!$C$1</c:f>
              <c:strCache>
                <c:ptCount val="1"/>
                <c:pt idx="0">
                  <c:v>系列 2</c:v>
                </c:pt>
              </c:strCache>
            </c:strRef>
          </c:tx>
          <c:marker>
            <c:symbol val="none"/>
          </c:marker>
          <c:cat>
            <c:strRef>
              <c:f>Sheet1!$A$2:$A$11</c:f>
              <c:strCache>
                <c:ptCount val="10"/>
                <c:pt idx="0">
                  <c:v>15年度</c:v>
                </c:pt>
                <c:pt idx="1">
                  <c:v>16年度</c:v>
                </c:pt>
                <c:pt idx="2">
                  <c:v>17年度</c:v>
                </c:pt>
                <c:pt idx="3">
                  <c:v>18年度</c:v>
                </c:pt>
                <c:pt idx="4">
                  <c:v>19年度</c:v>
                </c:pt>
                <c:pt idx="5">
                  <c:v>20年度</c:v>
                </c:pt>
                <c:pt idx="6">
                  <c:v>21年度</c:v>
                </c:pt>
                <c:pt idx="7">
                  <c:v>22年度</c:v>
                </c:pt>
                <c:pt idx="8">
                  <c:v>23年度</c:v>
                </c:pt>
                <c:pt idx="9">
                  <c:v>24年度</c:v>
                </c:pt>
              </c:strCache>
            </c:strRef>
          </c:cat>
          <c:val>
            <c:numRef>
              <c:f>Sheet1!$C$2:$C$11</c:f>
            </c:numRef>
          </c:val>
          <c:smooth val="0"/>
          <c:extLst xmlns:c16r2="http://schemas.microsoft.com/office/drawing/2015/06/chart">
            <c:ext xmlns:c16="http://schemas.microsoft.com/office/drawing/2014/chart" uri="{C3380CC4-5D6E-409C-BE32-E72D297353CC}">
              <c16:uniqueId val="{00000001-5880-407A-B3E8-36C7FE55FEF2}"/>
            </c:ext>
          </c:extLst>
        </c:ser>
        <c:ser>
          <c:idx val="2"/>
          <c:order val="2"/>
          <c:tx>
            <c:strRef>
              <c:f>Sheet1!$D$1</c:f>
              <c:strCache>
                <c:ptCount val="1"/>
                <c:pt idx="0">
                  <c:v>系列 3</c:v>
                </c:pt>
              </c:strCache>
            </c:strRef>
          </c:tx>
          <c:marker>
            <c:symbol val="none"/>
          </c:marker>
          <c:cat>
            <c:strRef>
              <c:f>Sheet1!$A$2:$A$11</c:f>
              <c:strCache>
                <c:ptCount val="10"/>
                <c:pt idx="0">
                  <c:v>15年度</c:v>
                </c:pt>
                <c:pt idx="1">
                  <c:v>16年度</c:v>
                </c:pt>
                <c:pt idx="2">
                  <c:v>17年度</c:v>
                </c:pt>
                <c:pt idx="3">
                  <c:v>18年度</c:v>
                </c:pt>
                <c:pt idx="4">
                  <c:v>19年度</c:v>
                </c:pt>
                <c:pt idx="5">
                  <c:v>20年度</c:v>
                </c:pt>
                <c:pt idx="6">
                  <c:v>21年度</c:v>
                </c:pt>
                <c:pt idx="7">
                  <c:v>22年度</c:v>
                </c:pt>
                <c:pt idx="8">
                  <c:v>23年度</c:v>
                </c:pt>
                <c:pt idx="9">
                  <c:v>24年度</c:v>
                </c:pt>
              </c:strCache>
            </c:strRef>
          </c:cat>
          <c:val>
            <c:numRef>
              <c:f>Sheet1!$D$2:$D$11</c:f>
            </c:numRef>
          </c:val>
          <c:smooth val="0"/>
          <c:extLst xmlns:c16r2="http://schemas.microsoft.com/office/drawing/2015/06/chart">
            <c:ext xmlns:c16="http://schemas.microsoft.com/office/drawing/2014/chart" uri="{C3380CC4-5D6E-409C-BE32-E72D297353CC}">
              <c16:uniqueId val="{00000002-5880-407A-B3E8-36C7FE55FEF2}"/>
            </c:ext>
          </c:extLst>
        </c:ser>
        <c:dLbls>
          <c:showLegendKey val="0"/>
          <c:showVal val="0"/>
          <c:showCatName val="0"/>
          <c:showSerName val="0"/>
          <c:showPercent val="0"/>
          <c:showBubbleSize val="0"/>
        </c:dLbls>
        <c:smooth val="0"/>
        <c:axId val="318897752"/>
        <c:axId val="318898928"/>
      </c:lineChart>
      <c:catAx>
        <c:axId val="318897752"/>
        <c:scaling>
          <c:orientation val="minMax"/>
        </c:scaling>
        <c:delete val="0"/>
        <c:axPos val="b"/>
        <c:numFmt formatCode="General" sourceLinked="0"/>
        <c:majorTickMark val="out"/>
        <c:minorTickMark val="none"/>
        <c:tickLblPos val="nextTo"/>
        <c:crossAx val="318898928"/>
        <c:crosses val="autoZero"/>
        <c:auto val="1"/>
        <c:lblAlgn val="ctr"/>
        <c:lblOffset val="100"/>
        <c:noMultiLvlLbl val="0"/>
      </c:catAx>
      <c:valAx>
        <c:axId val="318898928"/>
        <c:scaling>
          <c:orientation val="minMax"/>
        </c:scaling>
        <c:delete val="0"/>
        <c:axPos val="l"/>
        <c:majorGridlines/>
        <c:numFmt formatCode="General" sourceLinked="1"/>
        <c:majorTickMark val="out"/>
        <c:minorTickMark val="none"/>
        <c:tickLblPos val="nextTo"/>
        <c:crossAx val="318897752"/>
        <c:crosses val="autoZero"/>
        <c:crossBetween val="between"/>
      </c:valAx>
    </c:plotArea>
    <c:legend>
      <c:legendPos val="r"/>
      <c:overlay val="0"/>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72AAA-6E94-42D8-9A62-1E39BE86476F}"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kumimoji="1" lang="ja-JP" altLang="en-US"/>
        </a:p>
      </dgm:t>
    </dgm:pt>
    <dgm:pt modelId="{D253224D-85D4-4A60-8A46-1410EE8205C9}">
      <dgm:prSet phldrT="[テキスト]" phldr="1"/>
      <dgm:spPr/>
      <dgm:t>
        <a:bodyPr/>
        <a:lstStyle/>
        <a:p>
          <a:endParaRPr kumimoji="1" lang="ja-JP" altLang="en-US" dirty="0"/>
        </a:p>
      </dgm:t>
    </dgm:pt>
    <dgm:pt modelId="{D32C36B3-E18A-4C6D-A15F-6A16773B41DE}" type="parTrans" cxnId="{5463A910-C187-4B42-A077-D336EF667E67}">
      <dgm:prSet/>
      <dgm:spPr/>
      <dgm:t>
        <a:bodyPr/>
        <a:lstStyle/>
        <a:p>
          <a:endParaRPr kumimoji="1" lang="ja-JP" altLang="en-US"/>
        </a:p>
      </dgm:t>
    </dgm:pt>
    <dgm:pt modelId="{66F2F880-1F1C-4369-9097-31D8B40ED960}" type="sibTrans" cxnId="{5463A910-C187-4B42-A077-D336EF667E67}">
      <dgm:prSet/>
      <dgm:spPr/>
      <dgm:t>
        <a:bodyPr/>
        <a:lstStyle/>
        <a:p>
          <a:endParaRPr kumimoji="1" lang="ja-JP" altLang="en-US"/>
        </a:p>
      </dgm:t>
    </dgm:pt>
    <dgm:pt modelId="{9A84C742-6451-4B75-8C4A-1182A833301D}">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子どもの貧困の概要</a:t>
          </a:r>
          <a:endParaRPr kumimoji="1" lang="ja-JP" altLang="en-US" dirty="0">
            <a:latin typeface="メイリオ" panose="020B0604030504040204" pitchFamily="50" charset="-128"/>
            <a:ea typeface="メイリオ" panose="020B0604030504040204" pitchFamily="50" charset="-128"/>
          </a:endParaRPr>
        </a:p>
      </dgm:t>
    </dgm:pt>
    <dgm:pt modelId="{EE8B6C48-EE2F-41F9-80A5-C1A45624E3C4}" type="parTrans" cxnId="{931B9AB9-1705-4217-81D1-74FD36397A8E}">
      <dgm:prSet/>
      <dgm:spPr/>
      <dgm:t>
        <a:bodyPr/>
        <a:lstStyle/>
        <a:p>
          <a:endParaRPr kumimoji="1" lang="ja-JP" altLang="en-US"/>
        </a:p>
      </dgm:t>
    </dgm:pt>
    <dgm:pt modelId="{7F939517-47AB-459E-9352-DFFF03981039}" type="sibTrans" cxnId="{931B9AB9-1705-4217-81D1-74FD36397A8E}">
      <dgm:prSet/>
      <dgm:spPr/>
      <dgm:t>
        <a:bodyPr/>
        <a:lstStyle/>
        <a:p>
          <a:endParaRPr kumimoji="1" lang="ja-JP" altLang="en-US"/>
        </a:p>
      </dgm:t>
    </dgm:pt>
    <dgm:pt modelId="{8014CABD-6AEB-4822-B06B-2333C20EC9F0}">
      <dgm:prSet phldrT="[テキスト]"/>
      <dgm:spPr/>
      <dgm:t>
        <a:bodyPr/>
        <a:lstStyle/>
        <a:p>
          <a:endParaRPr kumimoji="1" lang="ja-JP" altLang="en-US" dirty="0"/>
        </a:p>
      </dgm:t>
    </dgm:pt>
    <dgm:pt modelId="{151FE2BF-F8B5-469A-9BAC-5500318531A3}" type="parTrans" cxnId="{D44905C5-F12A-4F0D-BB6E-52B4F0C4247F}">
      <dgm:prSet/>
      <dgm:spPr/>
      <dgm:t>
        <a:bodyPr/>
        <a:lstStyle/>
        <a:p>
          <a:endParaRPr kumimoji="1" lang="ja-JP" altLang="en-US"/>
        </a:p>
      </dgm:t>
    </dgm:pt>
    <dgm:pt modelId="{8737AE6C-281B-42F1-B01B-8BEB90EB9E38}" type="sibTrans" cxnId="{D44905C5-F12A-4F0D-BB6E-52B4F0C4247F}">
      <dgm:prSet/>
      <dgm:spPr/>
      <dgm:t>
        <a:bodyPr/>
        <a:lstStyle/>
        <a:p>
          <a:endParaRPr kumimoji="1" lang="ja-JP" altLang="en-US"/>
        </a:p>
      </dgm:t>
    </dgm:pt>
    <dgm:pt modelId="{0613EBC2-1017-47B3-AD8E-88BACC9A4315}">
      <dgm:prSet phldrT="[テキスト]"/>
      <dgm:spPr/>
      <dgm:t>
        <a:bodyPr/>
        <a:lstStyle/>
        <a:p>
          <a:endParaRPr kumimoji="1" lang="ja-JP" altLang="en-US" dirty="0"/>
        </a:p>
      </dgm:t>
    </dgm:pt>
    <dgm:pt modelId="{AB0F6807-72FE-46A2-9C33-01062408F5D2}" type="parTrans" cxnId="{B7EEF58F-43D6-4380-AA49-8D774C8F2219}">
      <dgm:prSet/>
      <dgm:spPr/>
      <dgm:t>
        <a:bodyPr/>
        <a:lstStyle/>
        <a:p>
          <a:endParaRPr kumimoji="1" lang="ja-JP" altLang="en-US"/>
        </a:p>
      </dgm:t>
    </dgm:pt>
    <dgm:pt modelId="{5B3F0F58-2BED-4A74-B741-205D95B1396E}" type="sibTrans" cxnId="{B7EEF58F-43D6-4380-AA49-8D774C8F2219}">
      <dgm:prSet/>
      <dgm:spPr/>
      <dgm:t>
        <a:bodyPr/>
        <a:lstStyle/>
        <a:p>
          <a:endParaRPr kumimoji="1" lang="ja-JP" altLang="en-US"/>
        </a:p>
      </dgm:t>
    </dgm:pt>
    <dgm:pt modelId="{30C9388E-136B-44D4-9571-9FCB0AE16C7B}">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ひとり親家庭に対する支援事業者</a:t>
          </a:r>
          <a:endParaRPr kumimoji="1" lang="ja-JP" altLang="en-US" dirty="0">
            <a:latin typeface="メイリオ" panose="020B0604030504040204" pitchFamily="50" charset="-128"/>
            <a:ea typeface="メイリオ" panose="020B0604030504040204" pitchFamily="50" charset="-128"/>
          </a:endParaRPr>
        </a:p>
      </dgm:t>
    </dgm:pt>
    <dgm:pt modelId="{3CE9FBB0-7750-4967-9373-1E688F5499FA}" type="parTrans" cxnId="{D124595C-6880-40C6-B3F3-68EC2D14A1B2}">
      <dgm:prSet/>
      <dgm:spPr/>
      <dgm:t>
        <a:bodyPr/>
        <a:lstStyle/>
        <a:p>
          <a:endParaRPr kumimoji="1" lang="ja-JP" altLang="en-US"/>
        </a:p>
      </dgm:t>
    </dgm:pt>
    <dgm:pt modelId="{125975BA-2045-4F83-AA5A-BDCF37D0C891}" type="sibTrans" cxnId="{D124595C-6880-40C6-B3F3-68EC2D14A1B2}">
      <dgm:prSet/>
      <dgm:spPr/>
      <dgm:t>
        <a:bodyPr/>
        <a:lstStyle/>
        <a:p>
          <a:endParaRPr kumimoji="1" lang="ja-JP" altLang="en-US"/>
        </a:p>
      </dgm:t>
    </dgm:pt>
    <dgm:pt modelId="{FC4EB00B-3643-4A27-A394-491B430ABC23}">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支援事業者への取材結果</a:t>
          </a:r>
          <a:endParaRPr kumimoji="1" lang="ja-JP" altLang="en-US" dirty="0">
            <a:latin typeface="メイリオ" panose="020B0604030504040204" pitchFamily="50" charset="-128"/>
            <a:ea typeface="メイリオ" panose="020B0604030504040204" pitchFamily="50" charset="-128"/>
          </a:endParaRPr>
        </a:p>
      </dgm:t>
    </dgm:pt>
    <dgm:pt modelId="{D95BCBCE-812D-430F-97AB-49CAA004C160}" type="parTrans" cxnId="{0891FBC9-0F95-48EA-A44B-ED1B21BDCF6A}">
      <dgm:prSet/>
      <dgm:spPr/>
      <dgm:t>
        <a:bodyPr/>
        <a:lstStyle/>
        <a:p>
          <a:endParaRPr kumimoji="1" lang="ja-JP" altLang="en-US"/>
        </a:p>
      </dgm:t>
    </dgm:pt>
    <dgm:pt modelId="{D381906A-D28C-437D-90C7-21CC932FED9A}" type="sibTrans" cxnId="{0891FBC9-0F95-48EA-A44B-ED1B21BDCF6A}">
      <dgm:prSet/>
      <dgm:spPr/>
      <dgm:t>
        <a:bodyPr/>
        <a:lstStyle/>
        <a:p>
          <a:endParaRPr kumimoji="1" lang="ja-JP" altLang="en-US"/>
        </a:p>
      </dgm:t>
    </dgm:pt>
    <dgm:pt modelId="{2022B66C-1D0B-4506-9972-C49405D2CB74}">
      <dgm:prSet/>
      <dgm:spPr/>
      <dgm:t>
        <a:bodyPr/>
        <a:lstStyle/>
        <a:p>
          <a:endParaRPr kumimoji="1" lang="ja-JP" altLang="en-US"/>
        </a:p>
      </dgm:t>
    </dgm:pt>
    <dgm:pt modelId="{585255CF-374B-42D8-BD9A-C267E67E684F}" type="parTrans" cxnId="{0379106B-0B8B-4DB1-9991-6A3B549690C5}">
      <dgm:prSet/>
      <dgm:spPr/>
      <dgm:t>
        <a:bodyPr/>
        <a:lstStyle/>
        <a:p>
          <a:endParaRPr kumimoji="1" lang="ja-JP" altLang="en-US"/>
        </a:p>
      </dgm:t>
    </dgm:pt>
    <dgm:pt modelId="{8247EE01-C1D0-4431-A0E7-CB479F1729B5}" type="sibTrans" cxnId="{0379106B-0B8B-4DB1-9991-6A3B549690C5}">
      <dgm:prSet/>
      <dgm:spPr/>
      <dgm:t>
        <a:bodyPr/>
        <a:lstStyle/>
        <a:p>
          <a:endParaRPr kumimoji="1" lang="ja-JP" altLang="en-US"/>
        </a:p>
      </dgm:t>
    </dgm:pt>
    <dgm:pt modelId="{87ABA7CC-C044-4D48-90C3-D814D4DC203B}">
      <dgm:prSet/>
      <dgm:spPr/>
      <dgm:t>
        <a:bodyPr/>
        <a:lstStyle/>
        <a:p>
          <a:r>
            <a:rPr kumimoji="1" lang="ja-JP" altLang="en-US" dirty="0" smtClean="0">
              <a:latin typeface="メイリオ" panose="020B0604030504040204" pitchFamily="50" charset="-128"/>
              <a:ea typeface="メイリオ" panose="020B0604030504040204" pitchFamily="50" charset="-128"/>
            </a:rPr>
            <a:t>ひとり親家庭の抱える問題点</a:t>
          </a:r>
          <a:endParaRPr kumimoji="1" lang="ja-JP" altLang="en-US" dirty="0">
            <a:latin typeface="メイリオ" panose="020B0604030504040204" pitchFamily="50" charset="-128"/>
            <a:ea typeface="メイリオ" panose="020B0604030504040204" pitchFamily="50" charset="-128"/>
          </a:endParaRPr>
        </a:p>
      </dgm:t>
    </dgm:pt>
    <dgm:pt modelId="{8377315E-57BA-4355-BBB9-E08362AF7306}" type="parTrans" cxnId="{F6DB6876-C9F7-471E-A290-23BBEDB6EFB9}">
      <dgm:prSet/>
      <dgm:spPr/>
      <dgm:t>
        <a:bodyPr/>
        <a:lstStyle/>
        <a:p>
          <a:endParaRPr kumimoji="1" lang="ja-JP" altLang="en-US"/>
        </a:p>
      </dgm:t>
    </dgm:pt>
    <dgm:pt modelId="{7179FB7E-489D-4625-ADAD-33829AE05C60}" type="sibTrans" cxnId="{F6DB6876-C9F7-471E-A290-23BBEDB6EFB9}">
      <dgm:prSet/>
      <dgm:spPr/>
      <dgm:t>
        <a:bodyPr/>
        <a:lstStyle/>
        <a:p>
          <a:endParaRPr kumimoji="1" lang="ja-JP" altLang="en-US"/>
        </a:p>
      </dgm:t>
    </dgm:pt>
    <dgm:pt modelId="{E9491B04-0C30-4EEA-972E-293228E95734}">
      <dgm:prSet phldrT="[テキスト]" phldr="1"/>
      <dgm:spPr/>
      <dgm:t>
        <a:bodyPr/>
        <a:lstStyle/>
        <a:p>
          <a:endParaRPr kumimoji="1" lang="ja-JP" altLang="en-US" dirty="0"/>
        </a:p>
      </dgm:t>
    </dgm:pt>
    <dgm:pt modelId="{D34356DA-60D9-4B9C-B8E4-DE242EA57B19}" type="sibTrans" cxnId="{4147F808-E179-418F-BC8C-ED37BDAAFF2B}">
      <dgm:prSet/>
      <dgm:spPr/>
      <dgm:t>
        <a:bodyPr/>
        <a:lstStyle/>
        <a:p>
          <a:endParaRPr kumimoji="1" lang="ja-JP" altLang="en-US"/>
        </a:p>
      </dgm:t>
    </dgm:pt>
    <dgm:pt modelId="{D3A18FC7-4402-4827-9FDD-D9D1AD2912AD}" type="parTrans" cxnId="{4147F808-E179-418F-BC8C-ED37BDAAFF2B}">
      <dgm:prSet/>
      <dgm:spPr/>
      <dgm:t>
        <a:bodyPr/>
        <a:lstStyle/>
        <a:p>
          <a:endParaRPr kumimoji="1" lang="ja-JP" altLang="en-US"/>
        </a:p>
      </dgm:t>
    </dgm:pt>
    <dgm:pt modelId="{2FEFF4FC-6CC5-4A44-831F-776C9F80866B}">
      <dgm:prSet/>
      <dgm:spPr/>
      <dgm:t>
        <a:bodyPr/>
        <a:lstStyle/>
        <a:p>
          <a:r>
            <a:rPr kumimoji="1" lang="ja-JP" altLang="en-US" dirty="0" smtClean="0">
              <a:latin typeface="メイリオ" panose="020B0604030504040204" pitchFamily="50" charset="-128"/>
              <a:ea typeface="メイリオ" panose="020B0604030504040204" pitchFamily="50" charset="-128"/>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dgm:t>
    </dgm:pt>
    <dgm:pt modelId="{CEEE874D-DD4E-4F47-B72E-CD34E93EB337}" type="parTrans" cxnId="{DE3CEA69-2455-4E1F-974E-EC7B7622487D}">
      <dgm:prSet/>
      <dgm:spPr/>
      <dgm:t>
        <a:bodyPr/>
        <a:lstStyle/>
        <a:p>
          <a:endParaRPr kumimoji="1" lang="ja-JP" altLang="en-US"/>
        </a:p>
      </dgm:t>
    </dgm:pt>
    <dgm:pt modelId="{DD26A58D-3FB1-4612-829C-7AC6C2898BB8}" type="sibTrans" cxnId="{DE3CEA69-2455-4E1F-974E-EC7B7622487D}">
      <dgm:prSet/>
      <dgm:spPr/>
      <dgm:t>
        <a:bodyPr/>
        <a:lstStyle/>
        <a:p>
          <a:endParaRPr kumimoji="1" lang="ja-JP" altLang="en-US"/>
        </a:p>
      </dgm:t>
    </dgm:pt>
    <dgm:pt modelId="{512612A9-387A-43D3-8C61-437DF038F80C}" type="pres">
      <dgm:prSet presAssocID="{72F72AAA-6E94-42D8-9A62-1E39BE86476F}" presName="linearFlow" presStyleCnt="0">
        <dgm:presLayoutVars>
          <dgm:dir/>
          <dgm:animLvl val="lvl"/>
          <dgm:resizeHandles val="exact"/>
        </dgm:presLayoutVars>
      </dgm:prSet>
      <dgm:spPr/>
      <dgm:t>
        <a:bodyPr/>
        <a:lstStyle/>
        <a:p>
          <a:endParaRPr kumimoji="1" lang="ja-JP" altLang="en-US"/>
        </a:p>
      </dgm:t>
    </dgm:pt>
    <dgm:pt modelId="{568A1A05-6563-4449-A033-8D5225017A0E}" type="pres">
      <dgm:prSet presAssocID="{D253224D-85D4-4A60-8A46-1410EE8205C9}" presName="composite" presStyleCnt="0"/>
      <dgm:spPr/>
    </dgm:pt>
    <dgm:pt modelId="{C1AEDC1A-99F5-400A-8B9D-2D5D65479C75}" type="pres">
      <dgm:prSet presAssocID="{D253224D-85D4-4A60-8A46-1410EE8205C9}" presName="parentText" presStyleLbl="alignNode1" presStyleIdx="0" presStyleCnt="5">
        <dgm:presLayoutVars>
          <dgm:chMax val="1"/>
          <dgm:bulletEnabled val="1"/>
        </dgm:presLayoutVars>
      </dgm:prSet>
      <dgm:spPr/>
      <dgm:t>
        <a:bodyPr/>
        <a:lstStyle/>
        <a:p>
          <a:endParaRPr kumimoji="1" lang="ja-JP" altLang="en-US"/>
        </a:p>
      </dgm:t>
    </dgm:pt>
    <dgm:pt modelId="{426DF2C7-628A-4C34-ABBE-75EB96BB6444}" type="pres">
      <dgm:prSet presAssocID="{D253224D-85D4-4A60-8A46-1410EE8205C9}" presName="descendantText" presStyleLbl="alignAcc1" presStyleIdx="0" presStyleCnt="5" custAng="0">
        <dgm:presLayoutVars>
          <dgm:bulletEnabled val="1"/>
        </dgm:presLayoutVars>
      </dgm:prSet>
      <dgm:spPr/>
      <dgm:t>
        <a:bodyPr/>
        <a:lstStyle/>
        <a:p>
          <a:endParaRPr kumimoji="1" lang="ja-JP" altLang="en-US"/>
        </a:p>
      </dgm:t>
    </dgm:pt>
    <dgm:pt modelId="{CE4B2066-8C39-4C23-9979-C3CFF9DD19E3}" type="pres">
      <dgm:prSet presAssocID="{66F2F880-1F1C-4369-9097-31D8B40ED960}" presName="sp" presStyleCnt="0"/>
      <dgm:spPr/>
    </dgm:pt>
    <dgm:pt modelId="{B5F553BB-500F-4781-84B1-3BC6854BFD00}" type="pres">
      <dgm:prSet presAssocID="{8014CABD-6AEB-4822-B06B-2333C20EC9F0}" presName="composite" presStyleCnt="0"/>
      <dgm:spPr/>
    </dgm:pt>
    <dgm:pt modelId="{0BC7A438-A5FC-40BF-AE02-65A3BBF81CF3}" type="pres">
      <dgm:prSet presAssocID="{8014CABD-6AEB-4822-B06B-2333C20EC9F0}" presName="parentText" presStyleLbl="alignNode1" presStyleIdx="1" presStyleCnt="5">
        <dgm:presLayoutVars>
          <dgm:chMax val="1"/>
          <dgm:bulletEnabled val="1"/>
        </dgm:presLayoutVars>
      </dgm:prSet>
      <dgm:spPr/>
      <dgm:t>
        <a:bodyPr/>
        <a:lstStyle/>
        <a:p>
          <a:endParaRPr kumimoji="1" lang="ja-JP" altLang="en-US"/>
        </a:p>
      </dgm:t>
    </dgm:pt>
    <dgm:pt modelId="{9089FFDA-67D5-4E1F-8E1D-39B44C78C5D2}" type="pres">
      <dgm:prSet presAssocID="{8014CABD-6AEB-4822-B06B-2333C20EC9F0}" presName="descendantText" presStyleLbl="alignAcc1" presStyleIdx="1" presStyleCnt="5">
        <dgm:presLayoutVars>
          <dgm:bulletEnabled val="1"/>
        </dgm:presLayoutVars>
      </dgm:prSet>
      <dgm:spPr/>
      <dgm:t>
        <a:bodyPr/>
        <a:lstStyle/>
        <a:p>
          <a:endParaRPr kumimoji="1" lang="ja-JP" altLang="en-US"/>
        </a:p>
      </dgm:t>
    </dgm:pt>
    <dgm:pt modelId="{B6B54393-2535-4B39-9F2A-D37CD490F505}" type="pres">
      <dgm:prSet presAssocID="{8737AE6C-281B-42F1-B01B-8BEB90EB9E38}" presName="sp" presStyleCnt="0"/>
      <dgm:spPr/>
    </dgm:pt>
    <dgm:pt modelId="{E51CF581-9BF3-415D-83FA-FDEF571B7DF7}" type="pres">
      <dgm:prSet presAssocID="{0613EBC2-1017-47B3-AD8E-88BACC9A4315}" presName="composite" presStyleCnt="0"/>
      <dgm:spPr/>
    </dgm:pt>
    <dgm:pt modelId="{9CE43082-C40B-4149-BCB0-57017CF3D8C0}" type="pres">
      <dgm:prSet presAssocID="{0613EBC2-1017-47B3-AD8E-88BACC9A4315}" presName="parentText" presStyleLbl="alignNode1" presStyleIdx="2" presStyleCnt="5">
        <dgm:presLayoutVars>
          <dgm:chMax val="1"/>
          <dgm:bulletEnabled val="1"/>
        </dgm:presLayoutVars>
      </dgm:prSet>
      <dgm:spPr/>
      <dgm:t>
        <a:bodyPr/>
        <a:lstStyle/>
        <a:p>
          <a:endParaRPr kumimoji="1" lang="ja-JP" altLang="en-US"/>
        </a:p>
      </dgm:t>
    </dgm:pt>
    <dgm:pt modelId="{292830D6-2A47-41A2-BD31-9603A9E8028D}" type="pres">
      <dgm:prSet presAssocID="{0613EBC2-1017-47B3-AD8E-88BACC9A4315}" presName="descendantText" presStyleLbl="alignAcc1" presStyleIdx="2" presStyleCnt="5">
        <dgm:presLayoutVars>
          <dgm:bulletEnabled val="1"/>
        </dgm:presLayoutVars>
      </dgm:prSet>
      <dgm:spPr/>
      <dgm:t>
        <a:bodyPr/>
        <a:lstStyle/>
        <a:p>
          <a:endParaRPr kumimoji="1" lang="ja-JP" altLang="en-US"/>
        </a:p>
      </dgm:t>
    </dgm:pt>
    <dgm:pt modelId="{1E4B39C1-69E7-4180-8EB2-F45A7460F55D}" type="pres">
      <dgm:prSet presAssocID="{5B3F0F58-2BED-4A74-B741-205D95B1396E}" presName="sp" presStyleCnt="0"/>
      <dgm:spPr/>
    </dgm:pt>
    <dgm:pt modelId="{DF2C9033-5186-4B88-BE0F-59B88D98295E}" type="pres">
      <dgm:prSet presAssocID="{E9491B04-0C30-4EEA-972E-293228E95734}" presName="composite" presStyleCnt="0"/>
      <dgm:spPr/>
    </dgm:pt>
    <dgm:pt modelId="{678487B2-25C8-458C-9FB1-F12A726A43B7}" type="pres">
      <dgm:prSet presAssocID="{E9491B04-0C30-4EEA-972E-293228E95734}" presName="parentText" presStyleLbl="alignNode1" presStyleIdx="3" presStyleCnt="5">
        <dgm:presLayoutVars>
          <dgm:chMax val="1"/>
          <dgm:bulletEnabled val="1"/>
        </dgm:presLayoutVars>
      </dgm:prSet>
      <dgm:spPr/>
      <dgm:t>
        <a:bodyPr/>
        <a:lstStyle/>
        <a:p>
          <a:endParaRPr kumimoji="1" lang="ja-JP" altLang="en-US"/>
        </a:p>
      </dgm:t>
    </dgm:pt>
    <dgm:pt modelId="{C1C3AF12-6644-43C4-9A1A-6B240641E22F}" type="pres">
      <dgm:prSet presAssocID="{E9491B04-0C30-4EEA-972E-293228E95734}" presName="descendantText" presStyleLbl="alignAcc1" presStyleIdx="3" presStyleCnt="5">
        <dgm:presLayoutVars>
          <dgm:bulletEnabled val="1"/>
        </dgm:presLayoutVars>
      </dgm:prSet>
      <dgm:spPr/>
      <dgm:t>
        <a:bodyPr/>
        <a:lstStyle/>
        <a:p>
          <a:endParaRPr kumimoji="1" lang="ja-JP" altLang="en-US"/>
        </a:p>
      </dgm:t>
    </dgm:pt>
    <dgm:pt modelId="{0A36757D-1C2C-4FA1-8BFB-48A3003029EC}" type="pres">
      <dgm:prSet presAssocID="{D34356DA-60D9-4B9C-B8E4-DE242EA57B19}" presName="sp" presStyleCnt="0"/>
      <dgm:spPr/>
    </dgm:pt>
    <dgm:pt modelId="{69719A8E-B74E-43AE-B45F-CA3693B25A84}" type="pres">
      <dgm:prSet presAssocID="{2022B66C-1D0B-4506-9972-C49405D2CB74}" presName="composite" presStyleCnt="0"/>
      <dgm:spPr/>
    </dgm:pt>
    <dgm:pt modelId="{2BB171D9-B0FD-4089-A5BF-AA0D065D1A2C}" type="pres">
      <dgm:prSet presAssocID="{2022B66C-1D0B-4506-9972-C49405D2CB74}" presName="parentText" presStyleLbl="alignNode1" presStyleIdx="4" presStyleCnt="5">
        <dgm:presLayoutVars>
          <dgm:chMax val="1"/>
          <dgm:bulletEnabled val="1"/>
        </dgm:presLayoutVars>
      </dgm:prSet>
      <dgm:spPr/>
      <dgm:t>
        <a:bodyPr/>
        <a:lstStyle/>
        <a:p>
          <a:endParaRPr kumimoji="1" lang="ja-JP" altLang="en-US"/>
        </a:p>
      </dgm:t>
    </dgm:pt>
    <dgm:pt modelId="{968947CF-20C5-4388-A4B5-EB88A73C791D}" type="pres">
      <dgm:prSet presAssocID="{2022B66C-1D0B-4506-9972-C49405D2CB74}" presName="descendantText" presStyleLbl="alignAcc1" presStyleIdx="4" presStyleCnt="5">
        <dgm:presLayoutVars>
          <dgm:bulletEnabled val="1"/>
        </dgm:presLayoutVars>
      </dgm:prSet>
      <dgm:spPr/>
      <dgm:t>
        <a:bodyPr/>
        <a:lstStyle/>
        <a:p>
          <a:endParaRPr kumimoji="1" lang="ja-JP" altLang="en-US"/>
        </a:p>
      </dgm:t>
    </dgm:pt>
  </dgm:ptLst>
  <dgm:cxnLst>
    <dgm:cxn modelId="{0891FBC9-0F95-48EA-A44B-ED1B21BDCF6A}" srcId="{E9491B04-0C30-4EEA-972E-293228E95734}" destId="{FC4EB00B-3643-4A27-A394-491B430ABC23}" srcOrd="0" destOrd="0" parTransId="{D95BCBCE-812D-430F-97AB-49CAA004C160}" sibTransId="{D381906A-D28C-437D-90C7-21CC932FED9A}"/>
    <dgm:cxn modelId="{B13CE2FC-0DC5-4B8E-B91E-FD4D29C8B330}" type="presOf" srcId="{D253224D-85D4-4A60-8A46-1410EE8205C9}" destId="{C1AEDC1A-99F5-400A-8B9D-2D5D65479C75}" srcOrd="0" destOrd="0" presId="urn:microsoft.com/office/officeart/2005/8/layout/chevron2"/>
    <dgm:cxn modelId="{B7EEF58F-43D6-4380-AA49-8D774C8F2219}" srcId="{72F72AAA-6E94-42D8-9A62-1E39BE86476F}" destId="{0613EBC2-1017-47B3-AD8E-88BACC9A4315}" srcOrd="2" destOrd="0" parTransId="{AB0F6807-72FE-46A2-9C33-01062408F5D2}" sibTransId="{5B3F0F58-2BED-4A74-B741-205D95B1396E}"/>
    <dgm:cxn modelId="{A194FE84-CFDA-40CC-B86A-96287A2BFB69}" type="presOf" srcId="{E9491B04-0C30-4EEA-972E-293228E95734}" destId="{678487B2-25C8-458C-9FB1-F12A726A43B7}" srcOrd="0" destOrd="0" presId="urn:microsoft.com/office/officeart/2005/8/layout/chevron2"/>
    <dgm:cxn modelId="{5463A910-C187-4B42-A077-D336EF667E67}" srcId="{72F72AAA-6E94-42D8-9A62-1E39BE86476F}" destId="{D253224D-85D4-4A60-8A46-1410EE8205C9}" srcOrd="0" destOrd="0" parTransId="{D32C36B3-E18A-4C6D-A15F-6A16773B41DE}" sibTransId="{66F2F880-1F1C-4369-9097-31D8B40ED960}"/>
    <dgm:cxn modelId="{81B17A64-107E-44B8-AED6-E17DDC5D6916}" type="presOf" srcId="{9A84C742-6451-4B75-8C4A-1182A833301D}" destId="{426DF2C7-628A-4C34-ABBE-75EB96BB6444}" srcOrd="0" destOrd="0" presId="urn:microsoft.com/office/officeart/2005/8/layout/chevron2"/>
    <dgm:cxn modelId="{4147F808-E179-418F-BC8C-ED37BDAAFF2B}" srcId="{72F72AAA-6E94-42D8-9A62-1E39BE86476F}" destId="{E9491B04-0C30-4EEA-972E-293228E95734}" srcOrd="3" destOrd="0" parTransId="{D3A18FC7-4402-4827-9FDD-D9D1AD2912AD}" sibTransId="{D34356DA-60D9-4B9C-B8E4-DE242EA57B19}"/>
    <dgm:cxn modelId="{0512EFC5-36F2-4F70-BED5-FD2FD74F3E26}" type="presOf" srcId="{2022B66C-1D0B-4506-9972-C49405D2CB74}" destId="{2BB171D9-B0FD-4089-A5BF-AA0D065D1A2C}" srcOrd="0" destOrd="0" presId="urn:microsoft.com/office/officeart/2005/8/layout/chevron2"/>
    <dgm:cxn modelId="{931B9AB9-1705-4217-81D1-74FD36397A8E}" srcId="{D253224D-85D4-4A60-8A46-1410EE8205C9}" destId="{9A84C742-6451-4B75-8C4A-1182A833301D}" srcOrd="0" destOrd="0" parTransId="{EE8B6C48-EE2F-41F9-80A5-C1A45624E3C4}" sibTransId="{7F939517-47AB-459E-9352-DFFF03981039}"/>
    <dgm:cxn modelId="{7153742E-B27A-4448-B41D-6D73428A9B1E}" type="presOf" srcId="{30C9388E-136B-44D4-9571-9FCB0AE16C7B}" destId="{292830D6-2A47-41A2-BD31-9603A9E8028D}" srcOrd="0" destOrd="0" presId="urn:microsoft.com/office/officeart/2005/8/layout/chevron2"/>
    <dgm:cxn modelId="{0379106B-0B8B-4DB1-9991-6A3B549690C5}" srcId="{72F72AAA-6E94-42D8-9A62-1E39BE86476F}" destId="{2022B66C-1D0B-4506-9972-C49405D2CB74}" srcOrd="4" destOrd="0" parTransId="{585255CF-374B-42D8-BD9A-C267E67E684F}" sibTransId="{8247EE01-C1D0-4431-A0E7-CB479F1729B5}"/>
    <dgm:cxn modelId="{D124595C-6880-40C6-B3F3-68EC2D14A1B2}" srcId="{0613EBC2-1017-47B3-AD8E-88BACC9A4315}" destId="{30C9388E-136B-44D4-9571-9FCB0AE16C7B}" srcOrd="0" destOrd="0" parTransId="{3CE9FBB0-7750-4967-9373-1E688F5499FA}" sibTransId="{125975BA-2045-4F83-AA5A-BDCF37D0C891}"/>
    <dgm:cxn modelId="{F6DB6876-C9F7-471E-A290-23BBEDB6EFB9}" srcId="{8014CABD-6AEB-4822-B06B-2333C20EC9F0}" destId="{87ABA7CC-C044-4D48-90C3-D814D4DC203B}" srcOrd="0" destOrd="0" parTransId="{8377315E-57BA-4355-BBB9-E08362AF7306}" sibTransId="{7179FB7E-489D-4625-ADAD-33829AE05C60}"/>
    <dgm:cxn modelId="{5B791610-8ED8-47EF-96F0-C839E396450C}" type="presOf" srcId="{87ABA7CC-C044-4D48-90C3-D814D4DC203B}" destId="{9089FFDA-67D5-4E1F-8E1D-39B44C78C5D2}" srcOrd="0" destOrd="0" presId="urn:microsoft.com/office/officeart/2005/8/layout/chevron2"/>
    <dgm:cxn modelId="{D44905C5-F12A-4F0D-BB6E-52B4F0C4247F}" srcId="{72F72AAA-6E94-42D8-9A62-1E39BE86476F}" destId="{8014CABD-6AEB-4822-B06B-2333C20EC9F0}" srcOrd="1" destOrd="0" parTransId="{151FE2BF-F8B5-469A-9BAC-5500318531A3}" sibTransId="{8737AE6C-281B-42F1-B01B-8BEB90EB9E38}"/>
    <dgm:cxn modelId="{37809DBC-9141-4552-822F-A44D1CAA3999}" type="presOf" srcId="{FC4EB00B-3643-4A27-A394-491B430ABC23}" destId="{C1C3AF12-6644-43C4-9A1A-6B240641E22F}" srcOrd="0" destOrd="0" presId="urn:microsoft.com/office/officeart/2005/8/layout/chevron2"/>
    <dgm:cxn modelId="{544B7A2E-A922-4E9A-ACC1-4DC9997C3BA8}" type="presOf" srcId="{2FEFF4FC-6CC5-4A44-831F-776C9F80866B}" destId="{968947CF-20C5-4388-A4B5-EB88A73C791D}" srcOrd="0" destOrd="0" presId="urn:microsoft.com/office/officeart/2005/8/layout/chevron2"/>
    <dgm:cxn modelId="{9E94F87E-8172-40E7-BCFC-E01C6DD623D6}" type="presOf" srcId="{72F72AAA-6E94-42D8-9A62-1E39BE86476F}" destId="{512612A9-387A-43D3-8C61-437DF038F80C}" srcOrd="0" destOrd="0" presId="urn:microsoft.com/office/officeart/2005/8/layout/chevron2"/>
    <dgm:cxn modelId="{DE3CEA69-2455-4E1F-974E-EC7B7622487D}" srcId="{2022B66C-1D0B-4506-9972-C49405D2CB74}" destId="{2FEFF4FC-6CC5-4A44-831F-776C9F80866B}" srcOrd="0" destOrd="0" parTransId="{CEEE874D-DD4E-4F47-B72E-CD34E93EB337}" sibTransId="{DD26A58D-3FB1-4612-829C-7AC6C2898BB8}"/>
    <dgm:cxn modelId="{0C2BA522-4C4D-4A0E-B360-D53106CCBF95}" type="presOf" srcId="{0613EBC2-1017-47B3-AD8E-88BACC9A4315}" destId="{9CE43082-C40B-4149-BCB0-57017CF3D8C0}" srcOrd="0" destOrd="0" presId="urn:microsoft.com/office/officeart/2005/8/layout/chevron2"/>
    <dgm:cxn modelId="{988A2862-E6D1-4D41-A7B1-56C5672736CC}" type="presOf" srcId="{8014CABD-6AEB-4822-B06B-2333C20EC9F0}" destId="{0BC7A438-A5FC-40BF-AE02-65A3BBF81CF3}" srcOrd="0" destOrd="0" presId="urn:microsoft.com/office/officeart/2005/8/layout/chevron2"/>
    <dgm:cxn modelId="{E2128C54-A70E-4FCC-BD03-4B29DA78ADA4}" type="presParOf" srcId="{512612A9-387A-43D3-8C61-437DF038F80C}" destId="{568A1A05-6563-4449-A033-8D5225017A0E}" srcOrd="0" destOrd="0" presId="urn:microsoft.com/office/officeart/2005/8/layout/chevron2"/>
    <dgm:cxn modelId="{8AAC9560-3E44-4450-878A-631D794937E9}" type="presParOf" srcId="{568A1A05-6563-4449-A033-8D5225017A0E}" destId="{C1AEDC1A-99F5-400A-8B9D-2D5D65479C75}" srcOrd="0" destOrd="0" presId="urn:microsoft.com/office/officeart/2005/8/layout/chevron2"/>
    <dgm:cxn modelId="{03C14C41-AEE3-417B-A0AA-0AA89F5019A0}" type="presParOf" srcId="{568A1A05-6563-4449-A033-8D5225017A0E}" destId="{426DF2C7-628A-4C34-ABBE-75EB96BB6444}" srcOrd="1" destOrd="0" presId="urn:microsoft.com/office/officeart/2005/8/layout/chevron2"/>
    <dgm:cxn modelId="{10AA9622-EA5A-4849-8AC8-833CF3BA9733}" type="presParOf" srcId="{512612A9-387A-43D3-8C61-437DF038F80C}" destId="{CE4B2066-8C39-4C23-9979-C3CFF9DD19E3}" srcOrd="1" destOrd="0" presId="urn:microsoft.com/office/officeart/2005/8/layout/chevron2"/>
    <dgm:cxn modelId="{27EFBCFF-70E7-4D42-BBE2-FB7D59912D80}" type="presParOf" srcId="{512612A9-387A-43D3-8C61-437DF038F80C}" destId="{B5F553BB-500F-4781-84B1-3BC6854BFD00}" srcOrd="2" destOrd="0" presId="urn:microsoft.com/office/officeart/2005/8/layout/chevron2"/>
    <dgm:cxn modelId="{EC6BE77C-FB17-47E1-AC42-1CA4404D94EA}" type="presParOf" srcId="{B5F553BB-500F-4781-84B1-3BC6854BFD00}" destId="{0BC7A438-A5FC-40BF-AE02-65A3BBF81CF3}" srcOrd="0" destOrd="0" presId="urn:microsoft.com/office/officeart/2005/8/layout/chevron2"/>
    <dgm:cxn modelId="{9D711F47-6C28-4BE8-848A-9F56D4117FF0}" type="presParOf" srcId="{B5F553BB-500F-4781-84B1-3BC6854BFD00}" destId="{9089FFDA-67D5-4E1F-8E1D-39B44C78C5D2}" srcOrd="1" destOrd="0" presId="urn:microsoft.com/office/officeart/2005/8/layout/chevron2"/>
    <dgm:cxn modelId="{F6817CFA-8A43-4339-98C5-CC3AE92E67A1}" type="presParOf" srcId="{512612A9-387A-43D3-8C61-437DF038F80C}" destId="{B6B54393-2535-4B39-9F2A-D37CD490F505}" srcOrd="3" destOrd="0" presId="urn:microsoft.com/office/officeart/2005/8/layout/chevron2"/>
    <dgm:cxn modelId="{6493F4A0-73CD-4B00-A564-B2AD095A93D4}" type="presParOf" srcId="{512612A9-387A-43D3-8C61-437DF038F80C}" destId="{E51CF581-9BF3-415D-83FA-FDEF571B7DF7}" srcOrd="4" destOrd="0" presId="urn:microsoft.com/office/officeart/2005/8/layout/chevron2"/>
    <dgm:cxn modelId="{395255C9-6225-4D81-8534-8F68C73B40D7}" type="presParOf" srcId="{E51CF581-9BF3-415D-83FA-FDEF571B7DF7}" destId="{9CE43082-C40B-4149-BCB0-57017CF3D8C0}" srcOrd="0" destOrd="0" presId="urn:microsoft.com/office/officeart/2005/8/layout/chevron2"/>
    <dgm:cxn modelId="{F7D9F9F9-AC12-4BB6-B2E4-F8E04C678FAD}" type="presParOf" srcId="{E51CF581-9BF3-415D-83FA-FDEF571B7DF7}" destId="{292830D6-2A47-41A2-BD31-9603A9E8028D}" srcOrd="1" destOrd="0" presId="urn:microsoft.com/office/officeart/2005/8/layout/chevron2"/>
    <dgm:cxn modelId="{88D44E36-0BFA-49B0-B116-9F998B597198}" type="presParOf" srcId="{512612A9-387A-43D3-8C61-437DF038F80C}" destId="{1E4B39C1-69E7-4180-8EB2-F45A7460F55D}" srcOrd="5" destOrd="0" presId="urn:microsoft.com/office/officeart/2005/8/layout/chevron2"/>
    <dgm:cxn modelId="{FD76B189-7EEF-4F5C-8A8F-8421D847B591}" type="presParOf" srcId="{512612A9-387A-43D3-8C61-437DF038F80C}" destId="{DF2C9033-5186-4B88-BE0F-59B88D98295E}" srcOrd="6" destOrd="0" presId="urn:microsoft.com/office/officeart/2005/8/layout/chevron2"/>
    <dgm:cxn modelId="{095F7908-66FF-4748-A24A-4D040DB28A4B}" type="presParOf" srcId="{DF2C9033-5186-4B88-BE0F-59B88D98295E}" destId="{678487B2-25C8-458C-9FB1-F12A726A43B7}" srcOrd="0" destOrd="0" presId="urn:microsoft.com/office/officeart/2005/8/layout/chevron2"/>
    <dgm:cxn modelId="{5360D4FB-BFA4-4F0D-B5B0-EE2C8B4155F6}" type="presParOf" srcId="{DF2C9033-5186-4B88-BE0F-59B88D98295E}" destId="{C1C3AF12-6644-43C4-9A1A-6B240641E22F}" srcOrd="1" destOrd="0" presId="urn:microsoft.com/office/officeart/2005/8/layout/chevron2"/>
    <dgm:cxn modelId="{F47FDF27-24B5-4D03-9D8C-EA94D1EC7AD4}" type="presParOf" srcId="{512612A9-387A-43D3-8C61-437DF038F80C}" destId="{0A36757D-1C2C-4FA1-8BFB-48A3003029EC}" srcOrd="7" destOrd="0" presId="urn:microsoft.com/office/officeart/2005/8/layout/chevron2"/>
    <dgm:cxn modelId="{FC9ABCF8-E276-4F68-B780-8745B7756ECE}" type="presParOf" srcId="{512612A9-387A-43D3-8C61-437DF038F80C}" destId="{69719A8E-B74E-43AE-B45F-CA3693B25A84}" srcOrd="8" destOrd="0" presId="urn:microsoft.com/office/officeart/2005/8/layout/chevron2"/>
    <dgm:cxn modelId="{F96DB7F0-60EB-4EB1-8DA8-CE583141412F}" type="presParOf" srcId="{69719A8E-B74E-43AE-B45F-CA3693B25A84}" destId="{2BB171D9-B0FD-4089-A5BF-AA0D065D1A2C}" srcOrd="0" destOrd="0" presId="urn:microsoft.com/office/officeart/2005/8/layout/chevron2"/>
    <dgm:cxn modelId="{1BBFF3E6-680C-48CB-AFF6-78A4FA671587}" type="presParOf" srcId="{69719A8E-B74E-43AE-B45F-CA3693B25A84}" destId="{968947CF-20C5-4388-A4B5-EB88A73C79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F72AAA-6E94-42D8-9A62-1E39BE86476F}"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kumimoji="1" lang="ja-JP" altLang="en-US"/>
        </a:p>
      </dgm:t>
    </dgm:pt>
    <dgm:pt modelId="{D253224D-85D4-4A60-8A46-1410EE8205C9}">
      <dgm:prSet phldrT="[テキスト]" phldr="1"/>
      <dgm:spPr/>
      <dgm:t>
        <a:bodyPr/>
        <a:lstStyle/>
        <a:p>
          <a:endParaRPr kumimoji="1" lang="ja-JP" altLang="en-US" dirty="0"/>
        </a:p>
      </dgm:t>
    </dgm:pt>
    <dgm:pt modelId="{D32C36B3-E18A-4C6D-A15F-6A16773B41DE}" type="parTrans" cxnId="{5463A910-C187-4B42-A077-D336EF667E67}">
      <dgm:prSet/>
      <dgm:spPr/>
      <dgm:t>
        <a:bodyPr/>
        <a:lstStyle/>
        <a:p>
          <a:endParaRPr kumimoji="1" lang="ja-JP" altLang="en-US"/>
        </a:p>
      </dgm:t>
    </dgm:pt>
    <dgm:pt modelId="{66F2F880-1F1C-4369-9097-31D8B40ED960}" type="sibTrans" cxnId="{5463A910-C187-4B42-A077-D336EF667E67}">
      <dgm:prSet/>
      <dgm:spPr/>
      <dgm:t>
        <a:bodyPr/>
        <a:lstStyle/>
        <a:p>
          <a:endParaRPr kumimoji="1" lang="ja-JP" altLang="en-US"/>
        </a:p>
      </dgm:t>
    </dgm:pt>
    <dgm:pt modelId="{9A84C742-6451-4B75-8C4A-1182A833301D}">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子どもの貧困の概要</a:t>
          </a:r>
          <a:endParaRPr kumimoji="1" lang="ja-JP" altLang="en-US" dirty="0">
            <a:latin typeface="メイリオ" panose="020B0604030504040204" pitchFamily="50" charset="-128"/>
            <a:ea typeface="メイリオ" panose="020B0604030504040204" pitchFamily="50" charset="-128"/>
          </a:endParaRPr>
        </a:p>
      </dgm:t>
    </dgm:pt>
    <dgm:pt modelId="{EE8B6C48-EE2F-41F9-80A5-C1A45624E3C4}" type="parTrans" cxnId="{931B9AB9-1705-4217-81D1-74FD36397A8E}">
      <dgm:prSet/>
      <dgm:spPr/>
      <dgm:t>
        <a:bodyPr/>
        <a:lstStyle/>
        <a:p>
          <a:endParaRPr kumimoji="1" lang="ja-JP" altLang="en-US"/>
        </a:p>
      </dgm:t>
    </dgm:pt>
    <dgm:pt modelId="{7F939517-47AB-459E-9352-DFFF03981039}" type="sibTrans" cxnId="{931B9AB9-1705-4217-81D1-74FD36397A8E}">
      <dgm:prSet/>
      <dgm:spPr/>
      <dgm:t>
        <a:bodyPr/>
        <a:lstStyle/>
        <a:p>
          <a:endParaRPr kumimoji="1" lang="ja-JP" altLang="en-US"/>
        </a:p>
      </dgm:t>
    </dgm:pt>
    <dgm:pt modelId="{8014CABD-6AEB-4822-B06B-2333C20EC9F0}">
      <dgm:prSet phldrT="[テキスト]"/>
      <dgm:spPr/>
      <dgm:t>
        <a:bodyPr/>
        <a:lstStyle/>
        <a:p>
          <a:endParaRPr kumimoji="1" lang="ja-JP" altLang="en-US" dirty="0"/>
        </a:p>
      </dgm:t>
    </dgm:pt>
    <dgm:pt modelId="{151FE2BF-F8B5-469A-9BAC-5500318531A3}" type="parTrans" cxnId="{D44905C5-F12A-4F0D-BB6E-52B4F0C4247F}">
      <dgm:prSet/>
      <dgm:spPr/>
      <dgm:t>
        <a:bodyPr/>
        <a:lstStyle/>
        <a:p>
          <a:endParaRPr kumimoji="1" lang="ja-JP" altLang="en-US"/>
        </a:p>
      </dgm:t>
    </dgm:pt>
    <dgm:pt modelId="{8737AE6C-281B-42F1-B01B-8BEB90EB9E38}" type="sibTrans" cxnId="{D44905C5-F12A-4F0D-BB6E-52B4F0C4247F}">
      <dgm:prSet/>
      <dgm:spPr/>
      <dgm:t>
        <a:bodyPr/>
        <a:lstStyle/>
        <a:p>
          <a:endParaRPr kumimoji="1" lang="ja-JP" altLang="en-US"/>
        </a:p>
      </dgm:t>
    </dgm:pt>
    <dgm:pt modelId="{0613EBC2-1017-47B3-AD8E-88BACC9A4315}">
      <dgm:prSet phldrT="[テキスト]"/>
      <dgm:spPr/>
      <dgm:t>
        <a:bodyPr/>
        <a:lstStyle/>
        <a:p>
          <a:endParaRPr kumimoji="1" lang="ja-JP" altLang="en-US" dirty="0"/>
        </a:p>
      </dgm:t>
    </dgm:pt>
    <dgm:pt modelId="{AB0F6807-72FE-46A2-9C33-01062408F5D2}" type="parTrans" cxnId="{B7EEF58F-43D6-4380-AA49-8D774C8F2219}">
      <dgm:prSet/>
      <dgm:spPr/>
      <dgm:t>
        <a:bodyPr/>
        <a:lstStyle/>
        <a:p>
          <a:endParaRPr kumimoji="1" lang="ja-JP" altLang="en-US"/>
        </a:p>
      </dgm:t>
    </dgm:pt>
    <dgm:pt modelId="{5B3F0F58-2BED-4A74-B741-205D95B1396E}" type="sibTrans" cxnId="{B7EEF58F-43D6-4380-AA49-8D774C8F2219}">
      <dgm:prSet/>
      <dgm:spPr/>
      <dgm:t>
        <a:bodyPr/>
        <a:lstStyle/>
        <a:p>
          <a:endParaRPr kumimoji="1" lang="ja-JP" altLang="en-US"/>
        </a:p>
      </dgm:t>
    </dgm:pt>
    <dgm:pt modelId="{30C9388E-136B-44D4-9571-9FCB0AE16C7B}">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ひとり親家庭に対する支援事業者</a:t>
          </a:r>
          <a:endParaRPr kumimoji="1" lang="ja-JP" altLang="en-US" dirty="0">
            <a:latin typeface="メイリオ" panose="020B0604030504040204" pitchFamily="50" charset="-128"/>
            <a:ea typeface="メイリオ" panose="020B0604030504040204" pitchFamily="50" charset="-128"/>
          </a:endParaRPr>
        </a:p>
      </dgm:t>
    </dgm:pt>
    <dgm:pt modelId="{3CE9FBB0-7750-4967-9373-1E688F5499FA}" type="parTrans" cxnId="{D124595C-6880-40C6-B3F3-68EC2D14A1B2}">
      <dgm:prSet/>
      <dgm:spPr/>
      <dgm:t>
        <a:bodyPr/>
        <a:lstStyle/>
        <a:p>
          <a:endParaRPr kumimoji="1" lang="ja-JP" altLang="en-US"/>
        </a:p>
      </dgm:t>
    </dgm:pt>
    <dgm:pt modelId="{125975BA-2045-4F83-AA5A-BDCF37D0C891}" type="sibTrans" cxnId="{D124595C-6880-40C6-B3F3-68EC2D14A1B2}">
      <dgm:prSet/>
      <dgm:spPr/>
      <dgm:t>
        <a:bodyPr/>
        <a:lstStyle/>
        <a:p>
          <a:endParaRPr kumimoji="1" lang="ja-JP" altLang="en-US"/>
        </a:p>
      </dgm:t>
    </dgm:pt>
    <dgm:pt modelId="{FC4EB00B-3643-4A27-A394-491B430ABC23}">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支援事業者への取材結果</a:t>
          </a:r>
          <a:endParaRPr kumimoji="1" lang="ja-JP" altLang="en-US" dirty="0">
            <a:latin typeface="メイリオ" panose="020B0604030504040204" pitchFamily="50" charset="-128"/>
            <a:ea typeface="メイリオ" panose="020B0604030504040204" pitchFamily="50" charset="-128"/>
          </a:endParaRPr>
        </a:p>
      </dgm:t>
    </dgm:pt>
    <dgm:pt modelId="{D95BCBCE-812D-430F-97AB-49CAA004C160}" type="parTrans" cxnId="{0891FBC9-0F95-48EA-A44B-ED1B21BDCF6A}">
      <dgm:prSet/>
      <dgm:spPr/>
      <dgm:t>
        <a:bodyPr/>
        <a:lstStyle/>
        <a:p>
          <a:endParaRPr kumimoji="1" lang="ja-JP" altLang="en-US"/>
        </a:p>
      </dgm:t>
    </dgm:pt>
    <dgm:pt modelId="{D381906A-D28C-437D-90C7-21CC932FED9A}" type="sibTrans" cxnId="{0891FBC9-0F95-48EA-A44B-ED1B21BDCF6A}">
      <dgm:prSet/>
      <dgm:spPr/>
      <dgm:t>
        <a:bodyPr/>
        <a:lstStyle/>
        <a:p>
          <a:endParaRPr kumimoji="1" lang="ja-JP" altLang="en-US"/>
        </a:p>
      </dgm:t>
    </dgm:pt>
    <dgm:pt modelId="{2022B66C-1D0B-4506-9972-C49405D2CB74}">
      <dgm:prSet/>
      <dgm:spPr/>
      <dgm:t>
        <a:bodyPr/>
        <a:lstStyle/>
        <a:p>
          <a:endParaRPr kumimoji="1" lang="ja-JP" altLang="en-US"/>
        </a:p>
      </dgm:t>
    </dgm:pt>
    <dgm:pt modelId="{585255CF-374B-42D8-BD9A-C267E67E684F}" type="parTrans" cxnId="{0379106B-0B8B-4DB1-9991-6A3B549690C5}">
      <dgm:prSet/>
      <dgm:spPr/>
      <dgm:t>
        <a:bodyPr/>
        <a:lstStyle/>
        <a:p>
          <a:endParaRPr kumimoji="1" lang="ja-JP" altLang="en-US"/>
        </a:p>
      </dgm:t>
    </dgm:pt>
    <dgm:pt modelId="{8247EE01-C1D0-4431-A0E7-CB479F1729B5}" type="sibTrans" cxnId="{0379106B-0B8B-4DB1-9991-6A3B549690C5}">
      <dgm:prSet/>
      <dgm:spPr/>
      <dgm:t>
        <a:bodyPr/>
        <a:lstStyle/>
        <a:p>
          <a:endParaRPr kumimoji="1" lang="ja-JP" altLang="en-US"/>
        </a:p>
      </dgm:t>
    </dgm:pt>
    <dgm:pt modelId="{87ABA7CC-C044-4D48-90C3-D814D4DC203B}">
      <dgm:prSet/>
      <dgm:spPr/>
      <dgm:t>
        <a:bodyPr/>
        <a:lstStyle/>
        <a:p>
          <a:r>
            <a:rPr kumimoji="1" lang="ja-JP" altLang="en-US" dirty="0" smtClean="0">
              <a:latin typeface="メイリオ" panose="020B0604030504040204" pitchFamily="50" charset="-128"/>
              <a:ea typeface="メイリオ" panose="020B0604030504040204" pitchFamily="50" charset="-128"/>
            </a:rPr>
            <a:t>ひとり親家庭の抱える問題点</a:t>
          </a:r>
          <a:endParaRPr kumimoji="1" lang="ja-JP" altLang="en-US" dirty="0">
            <a:latin typeface="メイリオ" panose="020B0604030504040204" pitchFamily="50" charset="-128"/>
            <a:ea typeface="メイリオ" panose="020B0604030504040204" pitchFamily="50" charset="-128"/>
          </a:endParaRPr>
        </a:p>
      </dgm:t>
    </dgm:pt>
    <dgm:pt modelId="{8377315E-57BA-4355-BBB9-E08362AF7306}" type="parTrans" cxnId="{F6DB6876-C9F7-471E-A290-23BBEDB6EFB9}">
      <dgm:prSet/>
      <dgm:spPr/>
      <dgm:t>
        <a:bodyPr/>
        <a:lstStyle/>
        <a:p>
          <a:endParaRPr kumimoji="1" lang="ja-JP" altLang="en-US"/>
        </a:p>
      </dgm:t>
    </dgm:pt>
    <dgm:pt modelId="{7179FB7E-489D-4625-ADAD-33829AE05C60}" type="sibTrans" cxnId="{F6DB6876-C9F7-471E-A290-23BBEDB6EFB9}">
      <dgm:prSet/>
      <dgm:spPr/>
      <dgm:t>
        <a:bodyPr/>
        <a:lstStyle/>
        <a:p>
          <a:endParaRPr kumimoji="1" lang="ja-JP" altLang="en-US"/>
        </a:p>
      </dgm:t>
    </dgm:pt>
    <dgm:pt modelId="{E9491B04-0C30-4EEA-972E-293228E95734}">
      <dgm:prSet phldrT="[テキスト]" phldr="1"/>
      <dgm:spPr/>
      <dgm:t>
        <a:bodyPr/>
        <a:lstStyle/>
        <a:p>
          <a:endParaRPr kumimoji="1" lang="ja-JP" altLang="en-US" dirty="0"/>
        </a:p>
      </dgm:t>
    </dgm:pt>
    <dgm:pt modelId="{D34356DA-60D9-4B9C-B8E4-DE242EA57B19}" type="sibTrans" cxnId="{4147F808-E179-418F-BC8C-ED37BDAAFF2B}">
      <dgm:prSet/>
      <dgm:spPr/>
      <dgm:t>
        <a:bodyPr/>
        <a:lstStyle/>
        <a:p>
          <a:endParaRPr kumimoji="1" lang="ja-JP" altLang="en-US"/>
        </a:p>
      </dgm:t>
    </dgm:pt>
    <dgm:pt modelId="{D3A18FC7-4402-4827-9FDD-D9D1AD2912AD}" type="parTrans" cxnId="{4147F808-E179-418F-BC8C-ED37BDAAFF2B}">
      <dgm:prSet/>
      <dgm:spPr/>
      <dgm:t>
        <a:bodyPr/>
        <a:lstStyle/>
        <a:p>
          <a:endParaRPr kumimoji="1" lang="ja-JP" altLang="en-US"/>
        </a:p>
      </dgm:t>
    </dgm:pt>
    <dgm:pt modelId="{2FEFF4FC-6CC5-4A44-831F-776C9F80866B}">
      <dgm:prSet/>
      <dgm:spPr/>
      <dgm:t>
        <a:bodyPr/>
        <a:lstStyle/>
        <a:p>
          <a:r>
            <a:rPr kumimoji="1" lang="ja-JP" altLang="en-US" dirty="0" smtClean="0">
              <a:latin typeface="メイリオ" panose="020B0604030504040204" pitchFamily="50" charset="-128"/>
              <a:ea typeface="メイリオ" panose="020B0604030504040204" pitchFamily="50" charset="-128"/>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dgm:t>
    </dgm:pt>
    <dgm:pt modelId="{CEEE874D-DD4E-4F47-B72E-CD34E93EB337}" type="parTrans" cxnId="{DE3CEA69-2455-4E1F-974E-EC7B7622487D}">
      <dgm:prSet/>
      <dgm:spPr/>
      <dgm:t>
        <a:bodyPr/>
        <a:lstStyle/>
        <a:p>
          <a:endParaRPr kumimoji="1" lang="ja-JP" altLang="en-US"/>
        </a:p>
      </dgm:t>
    </dgm:pt>
    <dgm:pt modelId="{DD26A58D-3FB1-4612-829C-7AC6C2898BB8}" type="sibTrans" cxnId="{DE3CEA69-2455-4E1F-974E-EC7B7622487D}">
      <dgm:prSet/>
      <dgm:spPr/>
      <dgm:t>
        <a:bodyPr/>
        <a:lstStyle/>
        <a:p>
          <a:endParaRPr kumimoji="1" lang="ja-JP" altLang="en-US"/>
        </a:p>
      </dgm:t>
    </dgm:pt>
    <dgm:pt modelId="{512612A9-387A-43D3-8C61-437DF038F80C}" type="pres">
      <dgm:prSet presAssocID="{72F72AAA-6E94-42D8-9A62-1E39BE86476F}" presName="linearFlow" presStyleCnt="0">
        <dgm:presLayoutVars>
          <dgm:dir/>
          <dgm:animLvl val="lvl"/>
          <dgm:resizeHandles val="exact"/>
        </dgm:presLayoutVars>
      </dgm:prSet>
      <dgm:spPr/>
      <dgm:t>
        <a:bodyPr/>
        <a:lstStyle/>
        <a:p>
          <a:endParaRPr kumimoji="1" lang="ja-JP" altLang="en-US"/>
        </a:p>
      </dgm:t>
    </dgm:pt>
    <dgm:pt modelId="{568A1A05-6563-4449-A033-8D5225017A0E}" type="pres">
      <dgm:prSet presAssocID="{D253224D-85D4-4A60-8A46-1410EE8205C9}" presName="composite" presStyleCnt="0"/>
      <dgm:spPr/>
    </dgm:pt>
    <dgm:pt modelId="{C1AEDC1A-99F5-400A-8B9D-2D5D65479C75}" type="pres">
      <dgm:prSet presAssocID="{D253224D-85D4-4A60-8A46-1410EE8205C9}" presName="parentText" presStyleLbl="alignNode1" presStyleIdx="0" presStyleCnt="5">
        <dgm:presLayoutVars>
          <dgm:chMax val="1"/>
          <dgm:bulletEnabled val="1"/>
        </dgm:presLayoutVars>
      </dgm:prSet>
      <dgm:spPr/>
      <dgm:t>
        <a:bodyPr/>
        <a:lstStyle/>
        <a:p>
          <a:endParaRPr kumimoji="1" lang="ja-JP" altLang="en-US"/>
        </a:p>
      </dgm:t>
    </dgm:pt>
    <dgm:pt modelId="{426DF2C7-628A-4C34-ABBE-75EB96BB6444}" type="pres">
      <dgm:prSet presAssocID="{D253224D-85D4-4A60-8A46-1410EE8205C9}" presName="descendantText" presStyleLbl="alignAcc1" presStyleIdx="0" presStyleCnt="5" custAng="0">
        <dgm:presLayoutVars>
          <dgm:bulletEnabled val="1"/>
        </dgm:presLayoutVars>
      </dgm:prSet>
      <dgm:spPr/>
      <dgm:t>
        <a:bodyPr/>
        <a:lstStyle/>
        <a:p>
          <a:endParaRPr kumimoji="1" lang="ja-JP" altLang="en-US"/>
        </a:p>
      </dgm:t>
    </dgm:pt>
    <dgm:pt modelId="{CE4B2066-8C39-4C23-9979-C3CFF9DD19E3}" type="pres">
      <dgm:prSet presAssocID="{66F2F880-1F1C-4369-9097-31D8B40ED960}" presName="sp" presStyleCnt="0"/>
      <dgm:spPr/>
    </dgm:pt>
    <dgm:pt modelId="{B5F553BB-500F-4781-84B1-3BC6854BFD00}" type="pres">
      <dgm:prSet presAssocID="{8014CABD-6AEB-4822-B06B-2333C20EC9F0}" presName="composite" presStyleCnt="0"/>
      <dgm:spPr/>
    </dgm:pt>
    <dgm:pt modelId="{0BC7A438-A5FC-40BF-AE02-65A3BBF81CF3}" type="pres">
      <dgm:prSet presAssocID="{8014CABD-6AEB-4822-B06B-2333C20EC9F0}" presName="parentText" presStyleLbl="alignNode1" presStyleIdx="1" presStyleCnt="5">
        <dgm:presLayoutVars>
          <dgm:chMax val="1"/>
          <dgm:bulletEnabled val="1"/>
        </dgm:presLayoutVars>
      </dgm:prSet>
      <dgm:spPr/>
      <dgm:t>
        <a:bodyPr/>
        <a:lstStyle/>
        <a:p>
          <a:endParaRPr kumimoji="1" lang="ja-JP" altLang="en-US"/>
        </a:p>
      </dgm:t>
    </dgm:pt>
    <dgm:pt modelId="{9089FFDA-67D5-4E1F-8E1D-39B44C78C5D2}" type="pres">
      <dgm:prSet presAssocID="{8014CABD-6AEB-4822-B06B-2333C20EC9F0}" presName="descendantText" presStyleLbl="alignAcc1" presStyleIdx="1" presStyleCnt="5">
        <dgm:presLayoutVars>
          <dgm:bulletEnabled val="1"/>
        </dgm:presLayoutVars>
      </dgm:prSet>
      <dgm:spPr/>
      <dgm:t>
        <a:bodyPr/>
        <a:lstStyle/>
        <a:p>
          <a:endParaRPr kumimoji="1" lang="ja-JP" altLang="en-US"/>
        </a:p>
      </dgm:t>
    </dgm:pt>
    <dgm:pt modelId="{B6B54393-2535-4B39-9F2A-D37CD490F505}" type="pres">
      <dgm:prSet presAssocID="{8737AE6C-281B-42F1-B01B-8BEB90EB9E38}" presName="sp" presStyleCnt="0"/>
      <dgm:spPr/>
    </dgm:pt>
    <dgm:pt modelId="{E51CF581-9BF3-415D-83FA-FDEF571B7DF7}" type="pres">
      <dgm:prSet presAssocID="{0613EBC2-1017-47B3-AD8E-88BACC9A4315}" presName="composite" presStyleCnt="0"/>
      <dgm:spPr/>
    </dgm:pt>
    <dgm:pt modelId="{9CE43082-C40B-4149-BCB0-57017CF3D8C0}" type="pres">
      <dgm:prSet presAssocID="{0613EBC2-1017-47B3-AD8E-88BACC9A4315}" presName="parentText" presStyleLbl="alignNode1" presStyleIdx="2" presStyleCnt="5">
        <dgm:presLayoutVars>
          <dgm:chMax val="1"/>
          <dgm:bulletEnabled val="1"/>
        </dgm:presLayoutVars>
      </dgm:prSet>
      <dgm:spPr/>
      <dgm:t>
        <a:bodyPr/>
        <a:lstStyle/>
        <a:p>
          <a:endParaRPr kumimoji="1" lang="ja-JP" altLang="en-US"/>
        </a:p>
      </dgm:t>
    </dgm:pt>
    <dgm:pt modelId="{292830D6-2A47-41A2-BD31-9603A9E8028D}" type="pres">
      <dgm:prSet presAssocID="{0613EBC2-1017-47B3-AD8E-88BACC9A4315}" presName="descendantText" presStyleLbl="alignAcc1" presStyleIdx="2" presStyleCnt="5">
        <dgm:presLayoutVars>
          <dgm:bulletEnabled val="1"/>
        </dgm:presLayoutVars>
      </dgm:prSet>
      <dgm:spPr/>
      <dgm:t>
        <a:bodyPr/>
        <a:lstStyle/>
        <a:p>
          <a:endParaRPr kumimoji="1" lang="ja-JP" altLang="en-US"/>
        </a:p>
      </dgm:t>
    </dgm:pt>
    <dgm:pt modelId="{1E4B39C1-69E7-4180-8EB2-F45A7460F55D}" type="pres">
      <dgm:prSet presAssocID="{5B3F0F58-2BED-4A74-B741-205D95B1396E}" presName="sp" presStyleCnt="0"/>
      <dgm:spPr/>
    </dgm:pt>
    <dgm:pt modelId="{DF2C9033-5186-4B88-BE0F-59B88D98295E}" type="pres">
      <dgm:prSet presAssocID="{E9491B04-0C30-4EEA-972E-293228E95734}" presName="composite" presStyleCnt="0"/>
      <dgm:spPr/>
    </dgm:pt>
    <dgm:pt modelId="{678487B2-25C8-458C-9FB1-F12A726A43B7}" type="pres">
      <dgm:prSet presAssocID="{E9491B04-0C30-4EEA-972E-293228E95734}" presName="parentText" presStyleLbl="alignNode1" presStyleIdx="3" presStyleCnt="5">
        <dgm:presLayoutVars>
          <dgm:chMax val="1"/>
          <dgm:bulletEnabled val="1"/>
        </dgm:presLayoutVars>
      </dgm:prSet>
      <dgm:spPr/>
      <dgm:t>
        <a:bodyPr/>
        <a:lstStyle/>
        <a:p>
          <a:endParaRPr kumimoji="1" lang="ja-JP" altLang="en-US"/>
        </a:p>
      </dgm:t>
    </dgm:pt>
    <dgm:pt modelId="{C1C3AF12-6644-43C4-9A1A-6B240641E22F}" type="pres">
      <dgm:prSet presAssocID="{E9491B04-0C30-4EEA-972E-293228E95734}" presName="descendantText" presStyleLbl="alignAcc1" presStyleIdx="3" presStyleCnt="5">
        <dgm:presLayoutVars>
          <dgm:bulletEnabled val="1"/>
        </dgm:presLayoutVars>
      </dgm:prSet>
      <dgm:spPr/>
      <dgm:t>
        <a:bodyPr/>
        <a:lstStyle/>
        <a:p>
          <a:endParaRPr kumimoji="1" lang="ja-JP" altLang="en-US"/>
        </a:p>
      </dgm:t>
    </dgm:pt>
    <dgm:pt modelId="{0A36757D-1C2C-4FA1-8BFB-48A3003029EC}" type="pres">
      <dgm:prSet presAssocID="{D34356DA-60D9-4B9C-B8E4-DE242EA57B19}" presName="sp" presStyleCnt="0"/>
      <dgm:spPr/>
    </dgm:pt>
    <dgm:pt modelId="{69719A8E-B74E-43AE-B45F-CA3693B25A84}" type="pres">
      <dgm:prSet presAssocID="{2022B66C-1D0B-4506-9972-C49405D2CB74}" presName="composite" presStyleCnt="0"/>
      <dgm:spPr/>
    </dgm:pt>
    <dgm:pt modelId="{2BB171D9-B0FD-4089-A5BF-AA0D065D1A2C}" type="pres">
      <dgm:prSet presAssocID="{2022B66C-1D0B-4506-9972-C49405D2CB74}" presName="parentText" presStyleLbl="alignNode1" presStyleIdx="4" presStyleCnt="5">
        <dgm:presLayoutVars>
          <dgm:chMax val="1"/>
          <dgm:bulletEnabled val="1"/>
        </dgm:presLayoutVars>
      </dgm:prSet>
      <dgm:spPr/>
      <dgm:t>
        <a:bodyPr/>
        <a:lstStyle/>
        <a:p>
          <a:endParaRPr kumimoji="1" lang="ja-JP" altLang="en-US"/>
        </a:p>
      </dgm:t>
    </dgm:pt>
    <dgm:pt modelId="{968947CF-20C5-4388-A4B5-EB88A73C791D}" type="pres">
      <dgm:prSet presAssocID="{2022B66C-1D0B-4506-9972-C49405D2CB74}" presName="descendantText" presStyleLbl="alignAcc1" presStyleIdx="4" presStyleCnt="5">
        <dgm:presLayoutVars>
          <dgm:bulletEnabled val="1"/>
        </dgm:presLayoutVars>
      </dgm:prSet>
      <dgm:spPr/>
      <dgm:t>
        <a:bodyPr/>
        <a:lstStyle/>
        <a:p>
          <a:endParaRPr kumimoji="1" lang="ja-JP" altLang="en-US"/>
        </a:p>
      </dgm:t>
    </dgm:pt>
  </dgm:ptLst>
  <dgm:cxnLst>
    <dgm:cxn modelId="{0891FBC9-0F95-48EA-A44B-ED1B21BDCF6A}" srcId="{E9491B04-0C30-4EEA-972E-293228E95734}" destId="{FC4EB00B-3643-4A27-A394-491B430ABC23}" srcOrd="0" destOrd="0" parTransId="{D95BCBCE-812D-430F-97AB-49CAA004C160}" sibTransId="{D381906A-D28C-437D-90C7-21CC932FED9A}"/>
    <dgm:cxn modelId="{B7EEF58F-43D6-4380-AA49-8D774C8F2219}" srcId="{72F72AAA-6E94-42D8-9A62-1E39BE86476F}" destId="{0613EBC2-1017-47B3-AD8E-88BACC9A4315}" srcOrd="2" destOrd="0" parTransId="{AB0F6807-72FE-46A2-9C33-01062408F5D2}" sibTransId="{5B3F0F58-2BED-4A74-B741-205D95B1396E}"/>
    <dgm:cxn modelId="{CF6A8881-6BEA-465D-999D-F33A60BE7A72}" type="presOf" srcId="{9A84C742-6451-4B75-8C4A-1182A833301D}" destId="{426DF2C7-628A-4C34-ABBE-75EB96BB6444}" srcOrd="0" destOrd="0" presId="urn:microsoft.com/office/officeart/2005/8/layout/chevron2"/>
    <dgm:cxn modelId="{5463A910-C187-4B42-A077-D336EF667E67}" srcId="{72F72AAA-6E94-42D8-9A62-1E39BE86476F}" destId="{D253224D-85D4-4A60-8A46-1410EE8205C9}" srcOrd="0" destOrd="0" parTransId="{D32C36B3-E18A-4C6D-A15F-6A16773B41DE}" sibTransId="{66F2F880-1F1C-4369-9097-31D8B40ED960}"/>
    <dgm:cxn modelId="{4BC1359C-12EC-43EC-A918-429080CDC5E2}" type="presOf" srcId="{E9491B04-0C30-4EEA-972E-293228E95734}" destId="{678487B2-25C8-458C-9FB1-F12A726A43B7}" srcOrd="0" destOrd="0" presId="urn:microsoft.com/office/officeart/2005/8/layout/chevron2"/>
    <dgm:cxn modelId="{4147F808-E179-418F-BC8C-ED37BDAAFF2B}" srcId="{72F72AAA-6E94-42D8-9A62-1E39BE86476F}" destId="{E9491B04-0C30-4EEA-972E-293228E95734}" srcOrd="3" destOrd="0" parTransId="{D3A18FC7-4402-4827-9FDD-D9D1AD2912AD}" sibTransId="{D34356DA-60D9-4B9C-B8E4-DE242EA57B19}"/>
    <dgm:cxn modelId="{1D78E355-2731-4E25-9D04-B15AE535459E}" type="presOf" srcId="{8014CABD-6AEB-4822-B06B-2333C20EC9F0}" destId="{0BC7A438-A5FC-40BF-AE02-65A3BBF81CF3}" srcOrd="0" destOrd="0" presId="urn:microsoft.com/office/officeart/2005/8/layout/chevron2"/>
    <dgm:cxn modelId="{931B9AB9-1705-4217-81D1-74FD36397A8E}" srcId="{D253224D-85D4-4A60-8A46-1410EE8205C9}" destId="{9A84C742-6451-4B75-8C4A-1182A833301D}" srcOrd="0" destOrd="0" parTransId="{EE8B6C48-EE2F-41F9-80A5-C1A45624E3C4}" sibTransId="{7F939517-47AB-459E-9352-DFFF03981039}"/>
    <dgm:cxn modelId="{9CA38944-71E7-4CCE-9CB1-1B1D0141786C}" type="presOf" srcId="{D253224D-85D4-4A60-8A46-1410EE8205C9}" destId="{C1AEDC1A-99F5-400A-8B9D-2D5D65479C75}" srcOrd="0" destOrd="0" presId="urn:microsoft.com/office/officeart/2005/8/layout/chevron2"/>
    <dgm:cxn modelId="{0379106B-0B8B-4DB1-9991-6A3B549690C5}" srcId="{72F72AAA-6E94-42D8-9A62-1E39BE86476F}" destId="{2022B66C-1D0B-4506-9972-C49405D2CB74}" srcOrd="4" destOrd="0" parTransId="{585255CF-374B-42D8-BD9A-C267E67E684F}" sibTransId="{8247EE01-C1D0-4431-A0E7-CB479F1729B5}"/>
    <dgm:cxn modelId="{D124595C-6880-40C6-B3F3-68EC2D14A1B2}" srcId="{0613EBC2-1017-47B3-AD8E-88BACC9A4315}" destId="{30C9388E-136B-44D4-9571-9FCB0AE16C7B}" srcOrd="0" destOrd="0" parTransId="{3CE9FBB0-7750-4967-9373-1E688F5499FA}" sibTransId="{125975BA-2045-4F83-AA5A-BDCF37D0C891}"/>
    <dgm:cxn modelId="{F6DB6876-C9F7-471E-A290-23BBEDB6EFB9}" srcId="{8014CABD-6AEB-4822-B06B-2333C20EC9F0}" destId="{87ABA7CC-C044-4D48-90C3-D814D4DC203B}" srcOrd="0" destOrd="0" parTransId="{8377315E-57BA-4355-BBB9-E08362AF7306}" sibTransId="{7179FB7E-489D-4625-ADAD-33829AE05C60}"/>
    <dgm:cxn modelId="{7F11C1F2-C8E2-46D3-A6BA-11267100BFF0}" type="presOf" srcId="{30C9388E-136B-44D4-9571-9FCB0AE16C7B}" destId="{292830D6-2A47-41A2-BD31-9603A9E8028D}" srcOrd="0" destOrd="0" presId="urn:microsoft.com/office/officeart/2005/8/layout/chevron2"/>
    <dgm:cxn modelId="{E32D3404-2AC0-4188-865A-F6396849E27F}" type="presOf" srcId="{2022B66C-1D0B-4506-9972-C49405D2CB74}" destId="{2BB171D9-B0FD-4089-A5BF-AA0D065D1A2C}" srcOrd="0" destOrd="0" presId="urn:microsoft.com/office/officeart/2005/8/layout/chevron2"/>
    <dgm:cxn modelId="{379E04BD-2321-4DDD-97A8-9902A745D62C}" type="presOf" srcId="{87ABA7CC-C044-4D48-90C3-D814D4DC203B}" destId="{9089FFDA-67D5-4E1F-8E1D-39B44C78C5D2}" srcOrd="0" destOrd="0" presId="urn:microsoft.com/office/officeart/2005/8/layout/chevron2"/>
    <dgm:cxn modelId="{D44905C5-F12A-4F0D-BB6E-52B4F0C4247F}" srcId="{72F72AAA-6E94-42D8-9A62-1E39BE86476F}" destId="{8014CABD-6AEB-4822-B06B-2333C20EC9F0}" srcOrd="1" destOrd="0" parTransId="{151FE2BF-F8B5-469A-9BAC-5500318531A3}" sibTransId="{8737AE6C-281B-42F1-B01B-8BEB90EB9E38}"/>
    <dgm:cxn modelId="{DB6CD797-E0DA-4424-A542-A944AE711156}" type="presOf" srcId="{0613EBC2-1017-47B3-AD8E-88BACC9A4315}" destId="{9CE43082-C40B-4149-BCB0-57017CF3D8C0}" srcOrd="0" destOrd="0" presId="urn:microsoft.com/office/officeart/2005/8/layout/chevron2"/>
    <dgm:cxn modelId="{DE3CEA69-2455-4E1F-974E-EC7B7622487D}" srcId="{2022B66C-1D0B-4506-9972-C49405D2CB74}" destId="{2FEFF4FC-6CC5-4A44-831F-776C9F80866B}" srcOrd="0" destOrd="0" parTransId="{CEEE874D-DD4E-4F47-B72E-CD34E93EB337}" sibTransId="{DD26A58D-3FB1-4612-829C-7AC6C2898BB8}"/>
    <dgm:cxn modelId="{146A9419-F870-4FE4-A822-67320740FAF7}" type="presOf" srcId="{2FEFF4FC-6CC5-4A44-831F-776C9F80866B}" destId="{968947CF-20C5-4388-A4B5-EB88A73C791D}" srcOrd="0" destOrd="0" presId="urn:microsoft.com/office/officeart/2005/8/layout/chevron2"/>
    <dgm:cxn modelId="{48F17769-1088-45F8-AD32-2A343271D0C6}" type="presOf" srcId="{72F72AAA-6E94-42D8-9A62-1E39BE86476F}" destId="{512612A9-387A-43D3-8C61-437DF038F80C}" srcOrd="0" destOrd="0" presId="urn:microsoft.com/office/officeart/2005/8/layout/chevron2"/>
    <dgm:cxn modelId="{71BE204E-0CA0-468B-BF15-6170D2C9E535}" type="presOf" srcId="{FC4EB00B-3643-4A27-A394-491B430ABC23}" destId="{C1C3AF12-6644-43C4-9A1A-6B240641E22F}" srcOrd="0" destOrd="0" presId="urn:microsoft.com/office/officeart/2005/8/layout/chevron2"/>
    <dgm:cxn modelId="{4B5B6478-A412-4A2C-BA42-852C44109F38}" type="presParOf" srcId="{512612A9-387A-43D3-8C61-437DF038F80C}" destId="{568A1A05-6563-4449-A033-8D5225017A0E}" srcOrd="0" destOrd="0" presId="urn:microsoft.com/office/officeart/2005/8/layout/chevron2"/>
    <dgm:cxn modelId="{F068677A-E8C6-45CC-A5F0-13B88EEC845C}" type="presParOf" srcId="{568A1A05-6563-4449-A033-8D5225017A0E}" destId="{C1AEDC1A-99F5-400A-8B9D-2D5D65479C75}" srcOrd="0" destOrd="0" presId="urn:microsoft.com/office/officeart/2005/8/layout/chevron2"/>
    <dgm:cxn modelId="{D16CD9E9-15FF-45C8-930B-F23416283AB6}" type="presParOf" srcId="{568A1A05-6563-4449-A033-8D5225017A0E}" destId="{426DF2C7-628A-4C34-ABBE-75EB96BB6444}" srcOrd="1" destOrd="0" presId="urn:microsoft.com/office/officeart/2005/8/layout/chevron2"/>
    <dgm:cxn modelId="{B879E7EF-8F0E-4942-8C4B-164F59472E0A}" type="presParOf" srcId="{512612A9-387A-43D3-8C61-437DF038F80C}" destId="{CE4B2066-8C39-4C23-9979-C3CFF9DD19E3}" srcOrd="1" destOrd="0" presId="urn:microsoft.com/office/officeart/2005/8/layout/chevron2"/>
    <dgm:cxn modelId="{5488798E-DEE4-4BD3-BF5F-37B4719B18DC}" type="presParOf" srcId="{512612A9-387A-43D3-8C61-437DF038F80C}" destId="{B5F553BB-500F-4781-84B1-3BC6854BFD00}" srcOrd="2" destOrd="0" presId="urn:microsoft.com/office/officeart/2005/8/layout/chevron2"/>
    <dgm:cxn modelId="{5DB8665E-4EFD-497F-9952-A8969F669166}" type="presParOf" srcId="{B5F553BB-500F-4781-84B1-3BC6854BFD00}" destId="{0BC7A438-A5FC-40BF-AE02-65A3BBF81CF3}" srcOrd="0" destOrd="0" presId="urn:microsoft.com/office/officeart/2005/8/layout/chevron2"/>
    <dgm:cxn modelId="{A0874F92-B42D-4F7E-839A-715C6CA199A6}" type="presParOf" srcId="{B5F553BB-500F-4781-84B1-3BC6854BFD00}" destId="{9089FFDA-67D5-4E1F-8E1D-39B44C78C5D2}" srcOrd="1" destOrd="0" presId="urn:microsoft.com/office/officeart/2005/8/layout/chevron2"/>
    <dgm:cxn modelId="{740F7F40-2876-4775-9EED-CB0B94D336E2}" type="presParOf" srcId="{512612A9-387A-43D3-8C61-437DF038F80C}" destId="{B6B54393-2535-4B39-9F2A-D37CD490F505}" srcOrd="3" destOrd="0" presId="urn:microsoft.com/office/officeart/2005/8/layout/chevron2"/>
    <dgm:cxn modelId="{9530E039-FBE7-47C4-B25D-87C090B92076}" type="presParOf" srcId="{512612A9-387A-43D3-8C61-437DF038F80C}" destId="{E51CF581-9BF3-415D-83FA-FDEF571B7DF7}" srcOrd="4" destOrd="0" presId="urn:microsoft.com/office/officeart/2005/8/layout/chevron2"/>
    <dgm:cxn modelId="{9BD2B0B1-62C4-456D-AEEC-2781D11CC320}" type="presParOf" srcId="{E51CF581-9BF3-415D-83FA-FDEF571B7DF7}" destId="{9CE43082-C40B-4149-BCB0-57017CF3D8C0}" srcOrd="0" destOrd="0" presId="urn:microsoft.com/office/officeart/2005/8/layout/chevron2"/>
    <dgm:cxn modelId="{A8B1A068-DC7E-4CFF-81C8-2A249C2B1B0A}" type="presParOf" srcId="{E51CF581-9BF3-415D-83FA-FDEF571B7DF7}" destId="{292830D6-2A47-41A2-BD31-9603A9E8028D}" srcOrd="1" destOrd="0" presId="urn:microsoft.com/office/officeart/2005/8/layout/chevron2"/>
    <dgm:cxn modelId="{9E6266AF-3E0A-4DB8-B1FE-4546164E41B1}" type="presParOf" srcId="{512612A9-387A-43D3-8C61-437DF038F80C}" destId="{1E4B39C1-69E7-4180-8EB2-F45A7460F55D}" srcOrd="5" destOrd="0" presId="urn:microsoft.com/office/officeart/2005/8/layout/chevron2"/>
    <dgm:cxn modelId="{BA0D9F71-F952-44FE-9EB3-6907705026DE}" type="presParOf" srcId="{512612A9-387A-43D3-8C61-437DF038F80C}" destId="{DF2C9033-5186-4B88-BE0F-59B88D98295E}" srcOrd="6" destOrd="0" presId="urn:microsoft.com/office/officeart/2005/8/layout/chevron2"/>
    <dgm:cxn modelId="{CD36188C-8E8F-4DA1-A9D6-AF49B6CAA1A9}" type="presParOf" srcId="{DF2C9033-5186-4B88-BE0F-59B88D98295E}" destId="{678487B2-25C8-458C-9FB1-F12A726A43B7}" srcOrd="0" destOrd="0" presId="urn:microsoft.com/office/officeart/2005/8/layout/chevron2"/>
    <dgm:cxn modelId="{037BE989-C951-44DD-A438-5378F6F433E6}" type="presParOf" srcId="{DF2C9033-5186-4B88-BE0F-59B88D98295E}" destId="{C1C3AF12-6644-43C4-9A1A-6B240641E22F}" srcOrd="1" destOrd="0" presId="urn:microsoft.com/office/officeart/2005/8/layout/chevron2"/>
    <dgm:cxn modelId="{E4B73722-2483-404A-ACCA-AEE3355AF086}" type="presParOf" srcId="{512612A9-387A-43D3-8C61-437DF038F80C}" destId="{0A36757D-1C2C-4FA1-8BFB-48A3003029EC}" srcOrd="7" destOrd="0" presId="urn:microsoft.com/office/officeart/2005/8/layout/chevron2"/>
    <dgm:cxn modelId="{552BEC13-256F-435D-BD9F-37A6F272BA1A}" type="presParOf" srcId="{512612A9-387A-43D3-8C61-437DF038F80C}" destId="{69719A8E-B74E-43AE-B45F-CA3693B25A84}" srcOrd="8" destOrd="0" presId="urn:microsoft.com/office/officeart/2005/8/layout/chevron2"/>
    <dgm:cxn modelId="{F99232D4-CECD-4C12-ACF4-A82AA3642EDB}" type="presParOf" srcId="{69719A8E-B74E-43AE-B45F-CA3693B25A84}" destId="{2BB171D9-B0FD-4089-A5BF-AA0D065D1A2C}" srcOrd="0" destOrd="0" presId="urn:microsoft.com/office/officeart/2005/8/layout/chevron2"/>
    <dgm:cxn modelId="{02FF4E35-A717-4AF9-92B8-2492BD59DD8D}" type="presParOf" srcId="{69719A8E-B74E-43AE-B45F-CA3693B25A84}" destId="{968947CF-20C5-4388-A4B5-EB88A73C79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F72AAA-6E94-42D8-9A62-1E39BE86476F}"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kumimoji="1" lang="ja-JP" altLang="en-US"/>
        </a:p>
      </dgm:t>
    </dgm:pt>
    <dgm:pt modelId="{D253224D-85D4-4A60-8A46-1410EE8205C9}">
      <dgm:prSet phldrT="[テキスト]" phldr="1"/>
      <dgm:spPr/>
      <dgm:t>
        <a:bodyPr/>
        <a:lstStyle/>
        <a:p>
          <a:endParaRPr kumimoji="1" lang="ja-JP" altLang="en-US" dirty="0"/>
        </a:p>
      </dgm:t>
    </dgm:pt>
    <dgm:pt modelId="{D32C36B3-E18A-4C6D-A15F-6A16773B41DE}" type="parTrans" cxnId="{5463A910-C187-4B42-A077-D336EF667E67}">
      <dgm:prSet/>
      <dgm:spPr/>
      <dgm:t>
        <a:bodyPr/>
        <a:lstStyle/>
        <a:p>
          <a:endParaRPr kumimoji="1" lang="ja-JP" altLang="en-US"/>
        </a:p>
      </dgm:t>
    </dgm:pt>
    <dgm:pt modelId="{66F2F880-1F1C-4369-9097-31D8B40ED960}" type="sibTrans" cxnId="{5463A910-C187-4B42-A077-D336EF667E67}">
      <dgm:prSet/>
      <dgm:spPr/>
      <dgm:t>
        <a:bodyPr/>
        <a:lstStyle/>
        <a:p>
          <a:endParaRPr kumimoji="1" lang="ja-JP" altLang="en-US"/>
        </a:p>
      </dgm:t>
    </dgm:pt>
    <dgm:pt modelId="{9A84C742-6451-4B75-8C4A-1182A833301D}">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子どもの貧困の概要</a:t>
          </a:r>
          <a:endParaRPr kumimoji="1" lang="ja-JP" altLang="en-US" dirty="0">
            <a:latin typeface="メイリオ" panose="020B0604030504040204" pitchFamily="50" charset="-128"/>
            <a:ea typeface="メイリオ" panose="020B0604030504040204" pitchFamily="50" charset="-128"/>
          </a:endParaRPr>
        </a:p>
      </dgm:t>
    </dgm:pt>
    <dgm:pt modelId="{EE8B6C48-EE2F-41F9-80A5-C1A45624E3C4}" type="parTrans" cxnId="{931B9AB9-1705-4217-81D1-74FD36397A8E}">
      <dgm:prSet/>
      <dgm:spPr/>
      <dgm:t>
        <a:bodyPr/>
        <a:lstStyle/>
        <a:p>
          <a:endParaRPr kumimoji="1" lang="ja-JP" altLang="en-US"/>
        </a:p>
      </dgm:t>
    </dgm:pt>
    <dgm:pt modelId="{7F939517-47AB-459E-9352-DFFF03981039}" type="sibTrans" cxnId="{931B9AB9-1705-4217-81D1-74FD36397A8E}">
      <dgm:prSet/>
      <dgm:spPr/>
      <dgm:t>
        <a:bodyPr/>
        <a:lstStyle/>
        <a:p>
          <a:endParaRPr kumimoji="1" lang="ja-JP" altLang="en-US"/>
        </a:p>
      </dgm:t>
    </dgm:pt>
    <dgm:pt modelId="{8014CABD-6AEB-4822-B06B-2333C20EC9F0}">
      <dgm:prSet phldrT="[テキスト]"/>
      <dgm:spPr/>
      <dgm:t>
        <a:bodyPr/>
        <a:lstStyle/>
        <a:p>
          <a:endParaRPr kumimoji="1" lang="ja-JP" altLang="en-US" dirty="0"/>
        </a:p>
      </dgm:t>
    </dgm:pt>
    <dgm:pt modelId="{151FE2BF-F8B5-469A-9BAC-5500318531A3}" type="parTrans" cxnId="{D44905C5-F12A-4F0D-BB6E-52B4F0C4247F}">
      <dgm:prSet/>
      <dgm:spPr/>
      <dgm:t>
        <a:bodyPr/>
        <a:lstStyle/>
        <a:p>
          <a:endParaRPr kumimoji="1" lang="ja-JP" altLang="en-US"/>
        </a:p>
      </dgm:t>
    </dgm:pt>
    <dgm:pt modelId="{8737AE6C-281B-42F1-B01B-8BEB90EB9E38}" type="sibTrans" cxnId="{D44905C5-F12A-4F0D-BB6E-52B4F0C4247F}">
      <dgm:prSet/>
      <dgm:spPr/>
      <dgm:t>
        <a:bodyPr/>
        <a:lstStyle/>
        <a:p>
          <a:endParaRPr kumimoji="1" lang="ja-JP" altLang="en-US"/>
        </a:p>
      </dgm:t>
    </dgm:pt>
    <dgm:pt modelId="{0613EBC2-1017-47B3-AD8E-88BACC9A4315}">
      <dgm:prSet phldrT="[テキスト]"/>
      <dgm:spPr/>
      <dgm:t>
        <a:bodyPr/>
        <a:lstStyle/>
        <a:p>
          <a:endParaRPr kumimoji="1" lang="ja-JP" altLang="en-US" dirty="0"/>
        </a:p>
      </dgm:t>
    </dgm:pt>
    <dgm:pt modelId="{AB0F6807-72FE-46A2-9C33-01062408F5D2}" type="parTrans" cxnId="{B7EEF58F-43D6-4380-AA49-8D774C8F2219}">
      <dgm:prSet/>
      <dgm:spPr/>
      <dgm:t>
        <a:bodyPr/>
        <a:lstStyle/>
        <a:p>
          <a:endParaRPr kumimoji="1" lang="ja-JP" altLang="en-US"/>
        </a:p>
      </dgm:t>
    </dgm:pt>
    <dgm:pt modelId="{5B3F0F58-2BED-4A74-B741-205D95B1396E}" type="sibTrans" cxnId="{B7EEF58F-43D6-4380-AA49-8D774C8F2219}">
      <dgm:prSet/>
      <dgm:spPr/>
      <dgm:t>
        <a:bodyPr/>
        <a:lstStyle/>
        <a:p>
          <a:endParaRPr kumimoji="1" lang="ja-JP" altLang="en-US"/>
        </a:p>
      </dgm:t>
    </dgm:pt>
    <dgm:pt modelId="{30C9388E-136B-44D4-9571-9FCB0AE16C7B}">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ひとり親家庭に対する支援事業者</a:t>
          </a:r>
          <a:endParaRPr kumimoji="1" lang="ja-JP" altLang="en-US" dirty="0">
            <a:latin typeface="メイリオ" panose="020B0604030504040204" pitchFamily="50" charset="-128"/>
            <a:ea typeface="メイリオ" panose="020B0604030504040204" pitchFamily="50" charset="-128"/>
          </a:endParaRPr>
        </a:p>
      </dgm:t>
    </dgm:pt>
    <dgm:pt modelId="{3CE9FBB0-7750-4967-9373-1E688F5499FA}" type="parTrans" cxnId="{D124595C-6880-40C6-B3F3-68EC2D14A1B2}">
      <dgm:prSet/>
      <dgm:spPr/>
      <dgm:t>
        <a:bodyPr/>
        <a:lstStyle/>
        <a:p>
          <a:endParaRPr kumimoji="1" lang="ja-JP" altLang="en-US"/>
        </a:p>
      </dgm:t>
    </dgm:pt>
    <dgm:pt modelId="{125975BA-2045-4F83-AA5A-BDCF37D0C891}" type="sibTrans" cxnId="{D124595C-6880-40C6-B3F3-68EC2D14A1B2}">
      <dgm:prSet/>
      <dgm:spPr/>
      <dgm:t>
        <a:bodyPr/>
        <a:lstStyle/>
        <a:p>
          <a:endParaRPr kumimoji="1" lang="ja-JP" altLang="en-US"/>
        </a:p>
      </dgm:t>
    </dgm:pt>
    <dgm:pt modelId="{FC4EB00B-3643-4A27-A394-491B430ABC23}">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支援事業者への取材結果</a:t>
          </a:r>
          <a:endParaRPr kumimoji="1" lang="ja-JP" altLang="en-US" dirty="0">
            <a:latin typeface="メイリオ" panose="020B0604030504040204" pitchFamily="50" charset="-128"/>
            <a:ea typeface="メイリオ" panose="020B0604030504040204" pitchFamily="50" charset="-128"/>
          </a:endParaRPr>
        </a:p>
      </dgm:t>
    </dgm:pt>
    <dgm:pt modelId="{D95BCBCE-812D-430F-97AB-49CAA004C160}" type="parTrans" cxnId="{0891FBC9-0F95-48EA-A44B-ED1B21BDCF6A}">
      <dgm:prSet/>
      <dgm:spPr/>
      <dgm:t>
        <a:bodyPr/>
        <a:lstStyle/>
        <a:p>
          <a:endParaRPr kumimoji="1" lang="ja-JP" altLang="en-US"/>
        </a:p>
      </dgm:t>
    </dgm:pt>
    <dgm:pt modelId="{D381906A-D28C-437D-90C7-21CC932FED9A}" type="sibTrans" cxnId="{0891FBC9-0F95-48EA-A44B-ED1B21BDCF6A}">
      <dgm:prSet/>
      <dgm:spPr/>
      <dgm:t>
        <a:bodyPr/>
        <a:lstStyle/>
        <a:p>
          <a:endParaRPr kumimoji="1" lang="ja-JP" altLang="en-US"/>
        </a:p>
      </dgm:t>
    </dgm:pt>
    <dgm:pt modelId="{2022B66C-1D0B-4506-9972-C49405D2CB74}">
      <dgm:prSet/>
      <dgm:spPr/>
      <dgm:t>
        <a:bodyPr/>
        <a:lstStyle/>
        <a:p>
          <a:endParaRPr kumimoji="1" lang="ja-JP" altLang="en-US"/>
        </a:p>
      </dgm:t>
    </dgm:pt>
    <dgm:pt modelId="{585255CF-374B-42D8-BD9A-C267E67E684F}" type="parTrans" cxnId="{0379106B-0B8B-4DB1-9991-6A3B549690C5}">
      <dgm:prSet/>
      <dgm:spPr/>
      <dgm:t>
        <a:bodyPr/>
        <a:lstStyle/>
        <a:p>
          <a:endParaRPr kumimoji="1" lang="ja-JP" altLang="en-US"/>
        </a:p>
      </dgm:t>
    </dgm:pt>
    <dgm:pt modelId="{8247EE01-C1D0-4431-A0E7-CB479F1729B5}" type="sibTrans" cxnId="{0379106B-0B8B-4DB1-9991-6A3B549690C5}">
      <dgm:prSet/>
      <dgm:spPr/>
      <dgm:t>
        <a:bodyPr/>
        <a:lstStyle/>
        <a:p>
          <a:endParaRPr kumimoji="1" lang="ja-JP" altLang="en-US"/>
        </a:p>
      </dgm:t>
    </dgm:pt>
    <dgm:pt modelId="{87ABA7CC-C044-4D48-90C3-D814D4DC203B}">
      <dgm:prSet/>
      <dgm:spPr/>
      <dgm:t>
        <a:bodyPr/>
        <a:lstStyle/>
        <a:p>
          <a:r>
            <a:rPr kumimoji="1" lang="ja-JP" altLang="en-US" dirty="0" smtClean="0">
              <a:latin typeface="メイリオ" panose="020B0604030504040204" pitchFamily="50" charset="-128"/>
              <a:ea typeface="メイリオ" panose="020B0604030504040204" pitchFamily="50" charset="-128"/>
            </a:rPr>
            <a:t>ひとり親家庭の抱える問題点</a:t>
          </a:r>
          <a:endParaRPr kumimoji="1" lang="ja-JP" altLang="en-US" dirty="0">
            <a:latin typeface="メイリオ" panose="020B0604030504040204" pitchFamily="50" charset="-128"/>
            <a:ea typeface="メイリオ" panose="020B0604030504040204" pitchFamily="50" charset="-128"/>
          </a:endParaRPr>
        </a:p>
      </dgm:t>
    </dgm:pt>
    <dgm:pt modelId="{8377315E-57BA-4355-BBB9-E08362AF7306}" type="parTrans" cxnId="{F6DB6876-C9F7-471E-A290-23BBEDB6EFB9}">
      <dgm:prSet/>
      <dgm:spPr/>
      <dgm:t>
        <a:bodyPr/>
        <a:lstStyle/>
        <a:p>
          <a:endParaRPr kumimoji="1" lang="ja-JP" altLang="en-US"/>
        </a:p>
      </dgm:t>
    </dgm:pt>
    <dgm:pt modelId="{7179FB7E-489D-4625-ADAD-33829AE05C60}" type="sibTrans" cxnId="{F6DB6876-C9F7-471E-A290-23BBEDB6EFB9}">
      <dgm:prSet/>
      <dgm:spPr/>
      <dgm:t>
        <a:bodyPr/>
        <a:lstStyle/>
        <a:p>
          <a:endParaRPr kumimoji="1" lang="ja-JP" altLang="en-US"/>
        </a:p>
      </dgm:t>
    </dgm:pt>
    <dgm:pt modelId="{E9491B04-0C30-4EEA-972E-293228E95734}">
      <dgm:prSet phldrT="[テキスト]" phldr="1"/>
      <dgm:spPr/>
      <dgm:t>
        <a:bodyPr/>
        <a:lstStyle/>
        <a:p>
          <a:endParaRPr kumimoji="1" lang="ja-JP" altLang="en-US" dirty="0"/>
        </a:p>
      </dgm:t>
    </dgm:pt>
    <dgm:pt modelId="{D34356DA-60D9-4B9C-B8E4-DE242EA57B19}" type="sibTrans" cxnId="{4147F808-E179-418F-BC8C-ED37BDAAFF2B}">
      <dgm:prSet/>
      <dgm:spPr/>
      <dgm:t>
        <a:bodyPr/>
        <a:lstStyle/>
        <a:p>
          <a:endParaRPr kumimoji="1" lang="ja-JP" altLang="en-US"/>
        </a:p>
      </dgm:t>
    </dgm:pt>
    <dgm:pt modelId="{D3A18FC7-4402-4827-9FDD-D9D1AD2912AD}" type="parTrans" cxnId="{4147F808-E179-418F-BC8C-ED37BDAAFF2B}">
      <dgm:prSet/>
      <dgm:spPr/>
      <dgm:t>
        <a:bodyPr/>
        <a:lstStyle/>
        <a:p>
          <a:endParaRPr kumimoji="1" lang="ja-JP" altLang="en-US"/>
        </a:p>
      </dgm:t>
    </dgm:pt>
    <dgm:pt modelId="{2FEFF4FC-6CC5-4A44-831F-776C9F80866B}">
      <dgm:prSet/>
      <dgm:spPr/>
      <dgm:t>
        <a:bodyPr/>
        <a:lstStyle/>
        <a:p>
          <a:r>
            <a:rPr kumimoji="1" lang="ja-JP" altLang="en-US" dirty="0" smtClean="0">
              <a:latin typeface="メイリオ" panose="020B0604030504040204" pitchFamily="50" charset="-128"/>
              <a:ea typeface="メイリオ" panose="020B0604030504040204" pitchFamily="50" charset="-128"/>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dgm:t>
    </dgm:pt>
    <dgm:pt modelId="{CEEE874D-DD4E-4F47-B72E-CD34E93EB337}" type="parTrans" cxnId="{DE3CEA69-2455-4E1F-974E-EC7B7622487D}">
      <dgm:prSet/>
      <dgm:spPr/>
      <dgm:t>
        <a:bodyPr/>
        <a:lstStyle/>
        <a:p>
          <a:endParaRPr kumimoji="1" lang="ja-JP" altLang="en-US"/>
        </a:p>
      </dgm:t>
    </dgm:pt>
    <dgm:pt modelId="{DD26A58D-3FB1-4612-829C-7AC6C2898BB8}" type="sibTrans" cxnId="{DE3CEA69-2455-4E1F-974E-EC7B7622487D}">
      <dgm:prSet/>
      <dgm:spPr/>
      <dgm:t>
        <a:bodyPr/>
        <a:lstStyle/>
        <a:p>
          <a:endParaRPr kumimoji="1" lang="ja-JP" altLang="en-US"/>
        </a:p>
      </dgm:t>
    </dgm:pt>
    <dgm:pt modelId="{512612A9-387A-43D3-8C61-437DF038F80C}" type="pres">
      <dgm:prSet presAssocID="{72F72AAA-6E94-42D8-9A62-1E39BE86476F}" presName="linearFlow" presStyleCnt="0">
        <dgm:presLayoutVars>
          <dgm:dir/>
          <dgm:animLvl val="lvl"/>
          <dgm:resizeHandles val="exact"/>
        </dgm:presLayoutVars>
      </dgm:prSet>
      <dgm:spPr/>
      <dgm:t>
        <a:bodyPr/>
        <a:lstStyle/>
        <a:p>
          <a:endParaRPr kumimoji="1" lang="ja-JP" altLang="en-US"/>
        </a:p>
      </dgm:t>
    </dgm:pt>
    <dgm:pt modelId="{568A1A05-6563-4449-A033-8D5225017A0E}" type="pres">
      <dgm:prSet presAssocID="{D253224D-85D4-4A60-8A46-1410EE8205C9}" presName="composite" presStyleCnt="0"/>
      <dgm:spPr/>
    </dgm:pt>
    <dgm:pt modelId="{C1AEDC1A-99F5-400A-8B9D-2D5D65479C75}" type="pres">
      <dgm:prSet presAssocID="{D253224D-85D4-4A60-8A46-1410EE8205C9}" presName="parentText" presStyleLbl="alignNode1" presStyleIdx="0" presStyleCnt="5">
        <dgm:presLayoutVars>
          <dgm:chMax val="1"/>
          <dgm:bulletEnabled val="1"/>
        </dgm:presLayoutVars>
      </dgm:prSet>
      <dgm:spPr/>
      <dgm:t>
        <a:bodyPr/>
        <a:lstStyle/>
        <a:p>
          <a:endParaRPr kumimoji="1" lang="ja-JP" altLang="en-US"/>
        </a:p>
      </dgm:t>
    </dgm:pt>
    <dgm:pt modelId="{426DF2C7-628A-4C34-ABBE-75EB96BB6444}" type="pres">
      <dgm:prSet presAssocID="{D253224D-85D4-4A60-8A46-1410EE8205C9}" presName="descendantText" presStyleLbl="alignAcc1" presStyleIdx="0" presStyleCnt="5" custAng="0">
        <dgm:presLayoutVars>
          <dgm:bulletEnabled val="1"/>
        </dgm:presLayoutVars>
      </dgm:prSet>
      <dgm:spPr/>
      <dgm:t>
        <a:bodyPr/>
        <a:lstStyle/>
        <a:p>
          <a:endParaRPr kumimoji="1" lang="ja-JP" altLang="en-US"/>
        </a:p>
      </dgm:t>
    </dgm:pt>
    <dgm:pt modelId="{CE4B2066-8C39-4C23-9979-C3CFF9DD19E3}" type="pres">
      <dgm:prSet presAssocID="{66F2F880-1F1C-4369-9097-31D8B40ED960}" presName="sp" presStyleCnt="0"/>
      <dgm:spPr/>
    </dgm:pt>
    <dgm:pt modelId="{B5F553BB-500F-4781-84B1-3BC6854BFD00}" type="pres">
      <dgm:prSet presAssocID="{8014CABD-6AEB-4822-B06B-2333C20EC9F0}" presName="composite" presStyleCnt="0"/>
      <dgm:spPr/>
    </dgm:pt>
    <dgm:pt modelId="{0BC7A438-A5FC-40BF-AE02-65A3BBF81CF3}" type="pres">
      <dgm:prSet presAssocID="{8014CABD-6AEB-4822-B06B-2333C20EC9F0}" presName="parentText" presStyleLbl="alignNode1" presStyleIdx="1" presStyleCnt="5">
        <dgm:presLayoutVars>
          <dgm:chMax val="1"/>
          <dgm:bulletEnabled val="1"/>
        </dgm:presLayoutVars>
      </dgm:prSet>
      <dgm:spPr/>
      <dgm:t>
        <a:bodyPr/>
        <a:lstStyle/>
        <a:p>
          <a:endParaRPr kumimoji="1" lang="ja-JP" altLang="en-US"/>
        </a:p>
      </dgm:t>
    </dgm:pt>
    <dgm:pt modelId="{9089FFDA-67D5-4E1F-8E1D-39B44C78C5D2}" type="pres">
      <dgm:prSet presAssocID="{8014CABD-6AEB-4822-B06B-2333C20EC9F0}" presName="descendantText" presStyleLbl="alignAcc1" presStyleIdx="1" presStyleCnt="5">
        <dgm:presLayoutVars>
          <dgm:bulletEnabled val="1"/>
        </dgm:presLayoutVars>
      </dgm:prSet>
      <dgm:spPr/>
      <dgm:t>
        <a:bodyPr/>
        <a:lstStyle/>
        <a:p>
          <a:endParaRPr kumimoji="1" lang="ja-JP" altLang="en-US"/>
        </a:p>
      </dgm:t>
    </dgm:pt>
    <dgm:pt modelId="{B6B54393-2535-4B39-9F2A-D37CD490F505}" type="pres">
      <dgm:prSet presAssocID="{8737AE6C-281B-42F1-B01B-8BEB90EB9E38}" presName="sp" presStyleCnt="0"/>
      <dgm:spPr/>
    </dgm:pt>
    <dgm:pt modelId="{E51CF581-9BF3-415D-83FA-FDEF571B7DF7}" type="pres">
      <dgm:prSet presAssocID="{0613EBC2-1017-47B3-AD8E-88BACC9A4315}" presName="composite" presStyleCnt="0"/>
      <dgm:spPr/>
    </dgm:pt>
    <dgm:pt modelId="{9CE43082-C40B-4149-BCB0-57017CF3D8C0}" type="pres">
      <dgm:prSet presAssocID="{0613EBC2-1017-47B3-AD8E-88BACC9A4315}" presName="parentText" presStyleLbl="alignNode1" presStyleIdx="2" presStyleCnt="5">
        <dgm:presLayoutVars>
          <dgm:chMax val="1"/>
          <dgm:bulletEnabled val="1"/>
        </dgm:presLayoutVars>
      </dgm:prSet>
      <dgm:spPr/>
      <dgm:t>
        <a:bodyPr/>
        <a:lstStyle/>
        <a:p>
          <a:endParaRPr kumimoji="1" lang="ja-JP" altLang="en-US"/>
        </a:p>
      </dgm:t>
    </dgm:pt>
    <dgm:pt modelId="{292830D6-2A47-41A2-BD31-9603A9E8028D}" type="pres">
      <dgm:prSet presAssocID="{0613EBC2-1017-47B3-AD8E-88BACC9A4315}" presName="descendantText" presStyleLbl="alignAcc1" presStyleIdx="2" presStyleCnt="5">
        <dgm:presLayoutVars>
          <dgm:bulletEnabled val="1"/>
        </dgm:presLayoutVars>
      </dgm:prSet>
      <dgm:spPr/>
      <dgm:t>
        <a:bodyPr/>
        <a:lstStyle/>
        <a:p>
          <a:endParaRPr kumimoji="1" lang="ja-JP" altLang="en-US"/>
        </a:p>
      </dgm:t>
    </dgm:pt>
    <dgm:pt modelId="{1E4B39C1-69E7-4180-8EB2-F45A7460F55D}" type="pres">
      <dgm:prSet presAssocID="{5B3F0F58-2BED-4A74-B741-205D95B1396E}" presName="sp" presStyleCnt="0"/>
      <dgm:spPr/>
    </dgm:pt>
    <dgm:pt modelId="{DF2C9033-5186-4B88-BE0F-59B88D98295E}" type="pres">
      <dgm:prSet presAssocID="{E9491B04-0C30-4EEA-972E-293228E95734}" presName="composite" presStyleCnt="0"/>
      <dgm:spPr/>
    </dgm:pt>
    <dgm:pt modelId="{678487B2-25C8-458C-9FB1-F12A726A43B7}" type="pres">
      <dgm:prSet presAssocID="{E9491B04-0C30-4EEA-972E-293228E95734}" presName="parentText" presStyleLbl="alignNode1" presStyleIdx="3" presStyleCnt="5">
        <dgm:presLayoutVars>
          <dgm:chMax val="1"/>
          <dgm:bulletEnabled val="1"/>
        </dgm:presLayoutVars>
      </dgm:prSet>
      <dgm:spPr/>
      <dgm:t>
        <a:bodyPr/>
        <a:lstStyle/>
        <a:p>
          <a:endParaRPr kumimoji="1" lang="ja-JP" altLang="en-US"/>
        </a:p>
      </dgm:t>
    </dgm:pt>
    <dgm:pt modelId="{C1C3AF12-6644-43C4-9A1A-6B240641E22F}" type="pres">
      <dgm:prSet presAssocID="{E9491B04-0C30-4EEA-972E-293228E95734}" presName="descendantText" presStyleLbl="alignAcc1" presStyleIdx="3" presStyleCnt="5">
        <dgm:presLayoutVars>
          <dgm:bulletEnabled val="1"/>
        </dgm:presLayoutVars>
      </dgm:prSet>
      <dgm:spPr/>
      <dgm:t>
        <a:bodyPr/>
        <a:lstStyle/>
        <a:p>
          <a:endParaRPr kumimoji="1" lang="ja-JP" altLang="en-US"/>
        </a:p>
      </dgm:t>
    </dgm:pt>
    <dgm:pt modelId="{0A36757D-1C2C-4FA1-8BFB-48A3003029EC}" type="pres">
      <dgm:prSet presAssocID="{D34356DA-60D9-4B9C-B8E4-DE242EA57B19}" presName="sp" presStyleCnt="0"/>
      <dgm:spPr/>
    </dgm:pt>
    <dgm:pt modelId="{69719A8E-B74E-43AE-B45F-CA3693B25A84}" type="pres">
      <dgm:prSet presAssocID="{2022B66C-1D0B-4506-9972-C49405D2CB74}" presName="composite" presStyleCnt="0"/>
      <dgm:spPr/>
    </dgm:pt>
    <dgm:pt modelId="{2BB171D9-B0FD-4089-A5BF-AA0D065D1A2C}" type="pres">
      <dgm:prSet presAssocID="{2022B66C-1D0B-4506-9972-C49405D2CB74}" presName="parentText" presStyleLbl="alignNode1" presStyleIdx="4" presStyleCnt="5">
        <dgm:presLayoutVars>
          <dgm:chMax val="1"/>
          <dgm:bulletEnabled val="1"/>
        </dgm:presLayoutVars>
      </dgm:prSet>
      <dgm:spPr/>
      <dgm:t>
        <a:bodyPr/>
        <a:lstStyle/>
        <a:p>
          <a:endParaRPr kumimoji="1" lang="ja-JP" altLang="en-US"/>
        </a:p>
      </dgm:t>
    </dgm:pt>
    <dgm:pt modelId="{968947CF-20C5-4388-A4B5-EB88A73C791D}" type="pres">
      <dgm:prSet presAssocID="{2022B66C-1D0B-4506-9972-C49405D2CB74}" presName="descendantText" presStyleLbl="alignAcc1" presStyleIdx="4" presStyleCnt="5">
        <dgm:presLayoutVars>
          <dgm:bulletEnabled val="1"/>
        </dgm:presLayoutVars>
      </dgm:prSet>
      <dgm:spPr/>
      <dgm:t>
        <a:bodyPr/>
        <a:lstStyle/>
        <a:p>
          <a:endParaRPr kumimoji="1" lang="ja-JP" altLang="en-US"/>
        </a:p>
      </dgm:t>
    </dgm:pt>
  </dgm:ptLst>
  <dgm:cxnLst>
    <dgm:cxn modelId="{0891FBC9-0F95-48EA-A44B-ED1B21BDCF6A}" srcId="{E9491B04-0C30-4EEA-972E-293228E95734}" destId="{FC4EB00B-3643-4A27-A394-491B430ABC23}" srcOrd="0" destOrd="0" parTransId="{D95BCBCE-812D-430F-97AB-49CAA004C160}" sibTransId="{D381906A-D28C-437D-90C7-21CC932FED9A}"/>
    <dgm:cxn modelId="{76D276D3-C8BA-4FCE-BE6E-C8A037E9E235}" type="presOf" srcId="{87ABA7CC-C044-4D48-90C3-D814D4DC203B}" destId="{9089FFDA-67D5-4E1F-8E1D-39B44C78C5D2}" srcOrd="0" destOrd="0" presId="urn:microsoft.com/office/officeart/2005/8/layout/chevron2"/>
    <dgm:cxn modelId="{B7EEF58F-43D6-4380-AA49-8D774C8F2219}" srcId="{72F72AAA-6E94-42D8-9A62-1E39BE86476F}" destId="{0613EBC2-1017-47B3-AD8E-88BACC9A4315}" srcOrd="2" destOrd="0" parTransId="{AB0F6807-72FE-46A2-9C33-01062408F5D2}" sibTransId="{5B3F0F58-2BED-4A74-B741-205D95B1396E}"/>
    <dgm:cxn modelId="{DD47BC63-1B1D-414F-B6CE-1E55E02E0DB2}" type="presOf" srcId="{E9491B04-0C30-4EEA-972E-293228E95734}" destId="{678487B2-25C8-458C-9FB1-F12A726A43B7}" srcOrd="0" destOrd="0" presId="urn:microsoft.com/office/officeart/2005/8/layout/chevron2"/>
    <dgm:cxn modelId="{848D6B14-BFDB-4562-84E3-E214D7BCEE00}" type="presOf" srcId="{30C9388E-136B-44D4-9571-9FCB0AE16C7B}" destId="{292830D6-2A47-41A2-BD31-9603A9E8028D}" srcOrd="0" destOrd="0" presId="urn:microsoft.com/office/officeart/2005/8/layout/chevron2"/>
    <dgm:cxn modelId="{0BE6CB32-78BF-4252-9CC4-F30492C98EAB}" type="presOf" srcId="{2022B66C-1D0B-4506-9972-C49405D2CB74}" destId="{2BB171D9-B0FD-4089-A5BF-AA0D065D1A2C}" srcOrd="0" destOrd="0" presId="urn:microsoft.com/office/officeart/2005/8/layout/chevron2"/>
    <dgm:cxn modelId="{5463A910-C187-4B42-A077-D336EF667E67}" srcId="{72F72AAA-6E94-42D8-9A62-1E39BE86476F}" destId="{D253224D-85D4-4A60-8A46-1410EE8205C9}" srcOrd="0" destOrd="0" parTransId="{D32C36B3-E18A-4C6D-A15F-6A16773B41DE}" sibTransId="{66F2F880-1F1C-4369-9097-31D8B40ED960}"/>
    <dgm:cxn modelId="{CFB31885-3024-4305-B9EF-F363159AB5EE}" type="presOf" srcId="{8014CABD-6AEB-4822-B06B-2333C20EC9F0}" destId="{0BC7A438-A5FC-40BF-AE02-65A3BBF81CF3}" srcOrd="0" destOrd="0" presId="urn:microsoft.com/office/officeart/2005/8/layout/chevron2"/>
    <dgm:cxn modelId="{4147F808-E179-418F-BC8C-ED37BDAAFF2B}" srcId="{72F72AAA-6E94-42D8-9A62-1E39BE86476F}" destId="{E9491B04-0C30-4EEA-972E-293228E95734}" srcOrd="3" destOrd="0" parTransId="{D3A18FC7-4402-4827-9FDD-D9D1AD2912AD}" sibTransId="{D34356DA-60D9-4B9C-B8E4-DE242EA57B19}"/>
    <dgm:cxn modelId="{931B9AB9-1705-4217-81D1-74FD36397A8E}" srcId="{D253224D-85D4-4A60-8A46-1410EE8205C9}" destId="{9A84C742-6451-4B75-8C4A-1182A833301D}" srcOrd="0" destOrd="0" parTransId="{EE8B6C48-EE2F-41F9-80A5-C1A45624E3C4}" sibTransId="{7F939517-47AB-459E-9352-DFFF03981039}"/>
    <dgm:cxn modelId="{3C33C24E-1C85-48BB-A744-0185A781C61B}" type="presOf" srcId="{0613EBC2-1017-47B3-AD8E-88BACC9A4315}" destId="{9CE43082-C40B-4149-BCB0-57017CF3D8C0}" srcOrd="0" destOrd="0" presId="urn:microsoft.com/office/officeart/2005/8/layout/chevron2"/>
    <dgm:cxn modelId="{0379106B-0B8B-4DB1-9991-6A3B549690C5}" srcId="{72F72AAA-6E94-42D8-9A62-1E39BE86476F}" destId="{2022B66C-1D0B-4506-9972-C49405D2CB74}" srcOrd="4" destOrd="0" parTransId="{585255CF-374B-42D8-BD9A-C267E67E684F}" sibTransId="{8247EE01-C1D0-4431-A0E7-CB479F1729B5}"/>
    <dgm:cxn modelId="{D124595C-6880-40C6-B3F3-68EC2D14A1B2}" srcId="{0613EBC2-1017-47B3-AD8E-88BACC9A4315}" destId="{30C9388E-136B-44D4-9571-9FCB0AE16C7B}" srcOrd="0" destOrd="0" parTransId="{3CE9FBB0-7750-4967-9373-1E688F5499FA}" sibTransId="{125975BA-2045-4F83-AA5A-BDCF37D0C891}"/>
    <dgm:cxn modelId="{5DB8BC3D-F943-4114-BAAA-75ED090EDF74}" type="presOf" srcId="{FC4EB00B-3643-4A27-A394-491B430ABC23}" destId="{C1C3AF12-6644-43C4-9A1A-6B240641E22F}" srcOrd="0" destOrd="0" presId="urn:microsoft.com/office/officeart/2005/8/layout/chevron2"/>
    <dgm:cxn modelId="{F6DB6876-C9F7-471E-A290-23BBEDB6EFB9}" srcId="{8014CABD-6AEB-4822-B06B-2333C20EC9F0}" destId="{87ABA7CC-C044-4D48-90C3-D814D4DC203B}" srcOrd="0" destOrd="0" parTransId="{8377315E-57BA-4355-BBB9-E08362AF7306}" sibTransId="{7179FB7E-489D-4625-ADAD-33829AE05C60}"/>
    <dgm:cxn modelId="{1540C39B-19DE-45FC-AE95-F155CD1E150A}" type="presOf" srcId="{2FEFF4FC-6CC5-4A44-831F-776C9F80866B}" destId="{968947CF-20C5-4388-A4B5-EB88A73C791D}" srcOrd="0" destOrd="0" presId="urn:microsoft.com/office/officeart/2005/8/layout/chevron2"/>
    <dgm:cxn modelId="{16F7052B-F0A8-4C02-83DD-B78D970F753F}" type="presOf" srcId="{72F72AAA-6E94-42D8-9A62-1E39BE86476F}" destId="{512612A9-387A-43D3-8C61-437DF038F80C}" srcOrd="0" destOrd="0" presId="urn:microsoft.com/office/officeart/2005/8/layout/chevron2"/>
    <dgm:cxn modelId="{D44905C5-F12A-4F0D-BB6E-52B4F0C4247F}" srcId="{72F72AAA-6E94-42D8-9A62-1E39BE86476F}" destId="{8014CABD-6AEB-4822-B06B-2333C20EC9F0}" srcOrd="1" destOrd="0" parTransId="{151FE2BF-F8B5-469A-9BAC-5500318531A3}" sibTransId="{8737AE6C-281B-42F1-B01B-8BEB90EB9E38}"/>
    <dgm:cxn modelId="{86F1499D-8DB0-4F71-94CA-847B779D91BE}" type="presOf" srcId="{D253224D-85D4-4A60-8A46-1410EE8205C9}" destId="{C1AEDC1A-99F5-400A-8B9D-2D5D65479C75}" srcOrd="0" destOrd="0" presId="urn:microsoft.com/office/officeart/2005/8/layout/chevron2"/>
    <dgm:cxn modelId="{56EB42D8-5225-495B-A2B0-4D647F32AF39}" type="presOf" srcId="{9A84C742-6451-4B75-8C4A-1182A833301D}" destId="{426DF2C7-628A-4C34-ABBE-75EB96BB6444}" srcOrd="0" destOrd="0" presId="urn:microsoft.com/office/officeart/2005/8/layout/chevron2"/>
    <dgm:cxn modelId="{DE3CEA69-2455-4E1F-974E-EC7B7622487D}" srcId="{2022B66C-1D0B-4506-9972-C49405D2CB74}" destId="{2FEFF4FC-6CC5-4A44-831F-776C9F80866B}" srcOrd="0" destOrd="0" parTransId="{CEEE874D-DD4E-4F47-B72E-CD34E93EB337}" sibTransId="{DD26A58D-3FB1-4612-829C-7AC6C2898BB8}"/>
    <dgm:cxn modelId="{51F3FC4D-70D7-4276-A358-E3062954BDD3}" type="presParOf" srcId="{512612A9-387A-43D3-8C61-437DF038F80C}" destId="{568A1A05-6563-4449-A033-8D5225017A0E}" srcOrd="0" destOrd="0" presId="urn:microsoft.com/office/officeart/2005/8/layout/chevron2"/>
    <dgm:cxn modelId="{8ED32D45-22EB-46A6-911F-1AB6FBD2B5E5}" type="presParOf" srcId="{568A1A05-6563-4449-A033-8D5225017A0E}" destId="{C1AEDC1A-99F5-400A-8B9D-2D5D65479C75}" srcOrd="0" destOrd="0" presId="urn:microsoft.com/office/officeart/2005/8/layout/chevron2"/>
    <dgm:cxn modelId="{503F2BD0-7E56-4334-8BFA-AC1BFC109DFD}" type="presParOf" srcId="{568A1A05-6563-4449-A033-8D5225017A0E}" destId="{426DF2C7-628A-4C34-ABBE-75EB96BB6444}" srcOrd="1" destOrd="0" presId="urn:microsoft.com/office/officeart/2005/8/layout/chevron2"/>
    <dgm:cxn modelId="{96104538-3979-4F98-901A-51400E4EF158}" type="presParOf" srcId="{512612A9-387A-43D3-8C61-437DF038F80C}" destId="{CE4B2066-8C39-4C23-9979-C3CFF9DD19E3}" srcOrd="1" destOrd="0" presId="urn:microsoft.com/office/officeart/2005/8/layout/chevron2"/>
    <dgm:cxn modelId="{A5C00515-6FB6-422B-A07E-061DC5D0F80B}" type="presParOf" srcId="{512612A9-387A-43D3-8C61-437DF038F80C}" destId="{B5F553BB-500F-4781-84B1-3BC6854BFD00}" srcOrd="2" destOrd="0" presId="urn:microsoft.com/office/officeart/2005/8/layout/chevron2"/>
    <dgm:cxn modelId="{B43EB3DD-9781-48B7-A7EE-060618C3E060}" type="presParOf" srcId="{B5F553BB-500F-4781-84B1-3BC6854BFD00}" destId="{0BC7A438-A5FC-40BF-AE02-65A3BBF81CF3}" srcOrd="0" destOrd="0" presId="urn:microsoft.com/office/officeart/2005/8/layout/chevron2"/>
    <dgm:cxn modelId="{1D1269F7-41BF-4D4C-9F73-4A1C24A9B0B3}" type="presParOf" srcId="{B5F553BB-500F-4781-84B1-3BC6854BFD00}" destId="{9089FFDA-67D5-4E1F-8E1D-39B44C78C5D2}" srcOrd="1" destOrd="0" presId="urn:microsoft.com/office/officeart/2005/8/layout/chevron2"/>
    <dgm:cxn modelId="{46493F30-9C42-4644-993A-7BEF99970275}" type="presParOf" srcId="{512612A9-387A-43D3-8C61-437DF038F80C}" destId="{B6B54393-2535-4B39-9F2A-D37CD490F505}" srcOrd="3" destOrd="0" presId="urn:microsoft.com/office/officeart/2005/8/layout/chevron2"/>
    <dgm:cxn modelId="{74B8EE7E-13AD-4AED-A755-2AFDEB15A113}" type="presParOf" srcId="{512612A9-387A-43D3-8C61-437DF038F80C}" destId="{E51CF581-9BF3-415D-83FA-FDEF571B7DF7}" srcOrd="4" destOrd="0" presId="urn:microsoft.com/office/officeart/2005/8/layout/chevron2"/>
    <dgm:cxn modelId="{6D728E26-72DE-413F-A866-FE08E1FAF829}" type="presParOf" srcId="{E51CF581-9BF3-415D-83FA-FDEF571B7DF7}" destId="{9CE43082-C40B-4149-BCB0-57017CF3D8C0}" srcOrd="0" destOrd="0" presId="urn:microsoft.com/office/officeart/2005/8/layout/chevron2"/>
    <dgm:cxn modelId="{7F41A733-AD22-45E7-BF92-DD46927C4910}" type="presParOf" srcId="{E51CF581-9BF3-415D-83FA-FDEF571B7DF7}" destId="{292830D6-2A47-41A2-BD31-9603A9E8028D}" srcOrd="1" destOrd="0" presId="urn:microsoft.com/office/officeart/2005/8/layout/chevron2"/>
    <dgm:cxn modelId="{3652BB97-33A3-401F-90D6-A239EC19B171}" type="presParOf" srcId="{512612A9-387A-43D3-8C61-437DF038F80C}" destId="{1E4B39C1-69E7-4180-8EB2-F45A7460F55D}" srcOrd="5" destOrd="0" presId="urn:microsoft.com/office/officeart/2005/8/layout/chevron2"/>
    <dgm:cxn modelId="{242DD6B6-6116-489A-8FF7-26D87FE9CE20}" type="presParOf" srcId="{512612A9-387A-43D3-8C61-437DF038F80C}" destId="{DF2C9033-5186-4B88-BE0F-59B88D98295E}" srcOrd="6" destOrd="0" presId="urn:microsoft.com/office/officeart/2005/8/layout/chevron2"/>
    <dgm:cxn modelId="{6F42EDB1-2706-4DB3-842F-6D9E3CDAF995}" type="presParOf" srcId="{DF2C9033-5186-4B88-BE0F-59B88D98295E}" destId="{678487B2-25C8-458C-9FB1-F12A726A43B7}" srcOrd="0" destOrd="0" presId="urn:microsoft.com/office/officeart/2005/8/layout/chevron2"/>
    <dgm:cxn modelId="{798640A4-AE0C-46DC-A2A1-1A0CF3FF6D18}" type="presParOf" srcId="{DF2C9033-5186-4B88-BE0F-59B88D98295E}" destId="{C1C3AF12-6644-43C4-9A1A-6B240641E22F}" srcOrd="1" destOrd="0" presId="urn:microsoft.com/office/officeart/2005/8/layout/chevron2"/>
    <dgm:cxn modelId="{3E7CF63D-0A13-4FEF-9855-D6603A7D2FC7}" type="presParOf" srcId="{512612A9-387A-43D3-8C61-437DF038F80C}" destId="{0A36757D-1C2C-4FA1-8BFB-48A3003029EC}" srcOrd="7" destOrd="0" presId="urn:microsoft.com/office/officeart/2005/8/layout/chevron2"/>
    <dgm:cxn modelId="{31E4C2AA-D5EA-437C-96A9-0CF733C1E08B}" type="presParOf" srcId="{512612A9-387A-43D3-8C61-437DF038F80C}" destId="{69719A8E-B74E-43AE-B45F-CA3693B25A84}" srcOrd="8" destOrd="0" presId="urn:microsoft.com/office/officeart/2005/8/layout/chevron2"/>
    <dgm:cxn modelId="{B2B4DE45-F3C8-4366-A408-8F431864876E}" type="presParOf" srcId="{69719A8E-B74E-43AE-B45F-CA3693B25A84}" destId="{2BB171D9-B0FD-4089-A5BF-AA0D065D1A2C}" srcOrd="0" destOrd="0" presId="urn:microsoft.com/office/officeart/2005/8/layout/chevron2"/>
    <dgm:cxn modelId="{C0C76672-BE8E-42AE-9EFE-5D02A8B18847}" type="presParOf" srcId="{69719A8E-B74E-43AE-B45F-CA3693B25A84}" destId="{968947CF-20C5-4388-A4B5-EB88A73C79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F72AAA-6E94-42D8-9A62-1E39BE86476F}"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kumimoji="1" lang="ja-JP" altLang="en-US"/>
        </a:p>
      </dgm:t>
    </dgm:pt>
    <dgm:pt modelId="{D253224D-85D4-4A60-8A46-1410EE8205C9}">
      <dgm:prSet phldrT="[テキスト]" phldr="1"/>
      <dgm:spPr/>
      <dgm:t>
        <a:bodyPr/>
        <a:lstStyle/>
        <a:p>
          <a:endParaRPr kumimoji="1" lang="ja-JP" altLang="en-US" dirty="0"/>
        </a:p>
      </dgm:t>
    </dgm:pt>
    <dgm:pt modelId="{D32C36B3-E18A-4C6D-A15F-6A16773B41DE}" type="parTrans" cxnId="{5463A910-C187-4B42-A077-D336EF667E67}">
      <dgm:prSet/>
      <dgm:spPr/>
      <dgm:t>
        <a:bodyPr/>
        <a:lstStyle/>
        <a:p>
          <a:endParaRPr kumimoji="1" lang="ja-JP" altLang="en-US"/>
        </a:p>
      </dgm:t>
    </dgm:pt>
    <dgm:pt modelId="{66F2F880-1F1C-4369-9097-31D8B40ED960}" type="sibTrans" cxnId="{5463A910-C187-4B42-A077-D336EF667E67}">
      <dgm:prSet/>
      <dgm:spPr/>
      <dgm:t>
        <a:bodyPr/>
        <a:lstStyle/>
        <a:p>
          <a:endParaRPr kumimoji="1" lang="ja-JP" altLang="en-US"/>
        </a:p>
      </dgm:t>
    </dgm:pt>
    <dgm:pt modelId="{9A84C742-6451-4B75-8C4A-1182A833301D}">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子どもの貧困の概要</a:t>
          </a:r>
          <a:endParaRPr kumimoji="1" lang="ja-JP" altLang="en-US" dirty="0">
            <a:latin typeface="メイリオ" panose="020B0604030504040204" pitchFamily="50" charset="-128"/>
            <a:ea typeface="メイリオ" panose="020B0604030504040204" pitchFamily="50" charset="-128"/>
          </a:endParaRPr>
        </a:p>
      </dgm:t>
    </dgm:pt>
    <dgm:pt modelId="{EE8B6C48-EE2F-41F9-80A5-C1A45624E3C4}" type="parTrans" cxnId="{931B9AB9-1705-4217-81D1-74FD36397A8E}">
      <dgm:prSet/>
      <dgm:spPr/>
      <dgm:t>
        <a:bodyPr/>
        <a:lstStyle/>
        <a:p>
          <a:endParaRPr kumimoji="1" lang="ja-JP" altLang="en-US"/>
        </a:p>
      </dgm:t>
    </dgm:pt>
    <dgm:pt modelId="{7F939517-47AB-459E-9352-DFFF03981039}" type="sibTrans" cxnId="{931B9AB9-1705-4217-81D1-74FD36397A8E}">
      <dgm:prSet/>
      <dgm:spPr/>
      <dgm:t>
        <a:bodyPr/>
        <a:lstStyle/>
        <a:p>
          <a:endParaRPr kumimoji="1" lang="ja-JP" altLang="en-US"/>
        </a:p>
      </dgm:t>
    </dgm:pt>
    <dgm:pt modelId="{8014CABD-6AEB-4822-B06B-2333C20EC9F0}">
      <dgm:prSet phldrT="[テキスト]"/>
      <dgm:spPr/>
      <dgm:t>
        <a:bodyPr/>
        <a:lstStyle/>
        <a:p>
          <a:endParaRPr kumimoji="1" lang="ja-JP" altLang="en-US" dirty="0"/>
        </a:p>
      </dgm:t>
    </dgm:pt>
    <dgm:pt modelId="{151FE2BF-F8B5-469A-9BAC-5500318531A3}" type="parTrans" cxnId="{D44905C5-F12A-4F0D-BB6E-52B4F0C4247F}">
      <dgm:prSet/>
      <dgm:spPr/>
      <dgm:t>
        <a:bodyPr/>
        <a:lstStyle/>
        <a:p>
          <a:endParaRPr kumimoji="1" lang="ja-JP" altLang="en-US"/>
        </a:p>
      </dgm:t>
    </dgm:pt>
    <dgm:pt modelId="{8737AE6C-281B-42F1-B01B-8BEB90EB9E38}" type="sibTrans" cxnId="{D44905C5-F12A-4F0D-BB6E-52B4F0C4247F}">
      <dgm:prSet/>
      <dgm:spPr/>
      <dgm:t>
        <a:bodyPr/>
        <a:lstStyle/>
        <a:p>
          <a:endParaRPr kumimoji="1" lang="ja-JP" altLang="en-US"/>
        </a:p>
      </dgm:t>
    </dgm:pt>
    <dgm:pt modelId="{0613EBC2-1017-47B3-AD8E-88BACC9A4315}">
      <dgm:prSet phldrT="[テキスト]"/>
      <dgm:spPr/>
      <dgm:t>
        <a:bodyPr/>
        <a:lstStyle/>
        <a:p>
          <a:endParaRPr kumimoji="1" lang="ja-JP" altLang="en-US" dirty="0"/>
        </a:p>
      </dgm:t>
    </dgm:pt>
    <dgm:pt modelId="{AB0F6807-72FE-46A2-9C33-01062408F5D2}" type="parTrans" cxnId="{B7EEF58F-43D6-4380-AA49-8D774C8F2219}">
      <dgm:prSet/>
      <dgm:spPr/>
      <dgm:t>
        <a:bodyPr/>
        <a:lstStyle/>
        <a:p>
          <a:endParaRPr kumimoji="1" lang="ja-JP" altLang="en-US"/>
        </a:p>
      </dgm:t>
    </dgm:pt>
    <dgm:pt modelId="{5B3F0F58-2BED-4A74-B741-205D95B1396E}" type="sibTrans" cxnId="{B7EEF58F-43D6-4380-AA49-8D774C8F2219}">
      <dgm:prSet/>
      <dgm:spPr/>
      <dgm:t>
        <a:bodyPr/>
        <a:lstStyle/>
        <a:p>
          <a:endParaRPr kumimoji="1" lang="ja-JP" altLang="en-US"/>
        </a:p>
      </dgm:t>
    </dgm:pt>
    <dgm:pt modelId="{30C9388E-136B-44D4-9571-9FCB0AE16C7B}">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ひとり親家庭に対する支援事業者</a:t>
          </a:r>
          <a:endParaRPr kumimoji="1" lang="ja-JP" altLang="en-US" dirty="0">
            <a:latin typeface="メイリオ" panose="020B0604030504040204" pitchFamily="50" charset="-128"/>
            <a:ea typeface="メイリオ" panose="020B0604030504040204" pitchFamily="50" charset="-128"/>
          </a:endParaRPr>
        </a:p>
      </dgm:t>
    </dgm:pt>
    <dgm:pt modelId="{3CE9FBB0-7750-4967-9373-1E688F5499FA}" type="parTrans" cxnId="{D124595C-6880-40C6-B3F3-68EC2D14A1B2}">
      <dgm:prSet/>
      <dgm:spPr/>
      <dgm:t>
        <a:bodyPr/>
        <a:lstStyle/>
        <a:p>
          <a:endParaRPr kumimoji="1" lang="ja-JP" altLang="en-US"/>
        </a:p>
      </dgm:t>
    </dgm:pt>
    <dgm:pt modelId="{125975BA-2045-4F83-AA5A-BDCF37D0C891}" type="sibTrans" cxnId="{D124595C-6880-40C6-B3F3-68EC2D14A1B2}">
      <dgm:prSet/>
      <dgm:spPr/>
      <dgm:t>
        <a:bodyPr/>
        <a:lstStyle/>
        <a:p>
          <a:endParaRPr kumimoji="1" lang="ja-JP" altLang="en-US"/>
        </a:p>
      </dgm:t>
    </dgm:pt>
    <dgm:pt modelId="{FC4EB00B-3643-4A27-A394-491B430ABC23}">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支援事業者への取材結果</a:t>
          </a:r>
          <a:endParaRPr kumimoji="1" lang="ja-JP" altLang="en-US" dirty="0">
            <a:latin typeface="メイリオ" panose="020B0604030504040204" pitchFamily="50" charset="-128"/>
            <a:ea typeface="メイリオ" panose="020B0604030504040204" pitchFamily="50" charset="-128"/>
          </a:endParaRPr>
        </a:p>
      </dgm:t>
    </dgm:pt>
    <dgm:pt modelId="{D95BCBCE-812D-430F-97AB-49CAA004C160}" type="parTrans" cxnId="{0891FBC9-0F95-48EA-A44B-ED1B21BDCF6A}">
      <dgm:prSet/>
      <dgm:spPr/>
      <dgm:t>
        <a:bodyPr/>
        <a:lstStyle/>
        <a:p>
          <a:endParaRPr kumimoji="1" lang="ja-JP" altLang="en-US"/>
        </a:p>
      </dgm:t>
    </dgm:pt>
    <dgm:pt modelId="{D381906A-D28C-437D-90C7-21CC932FED9A}" type="sibTrans" cxnId="{0891FBC9-0F95-48EA-A44B-ED1B21BDCF6A}">
      <dgm:prSet/>
      <dgm:spPr/>
      <dgm:t>
        <a:bodyPr/>
        <a:lstStyle/>
        <a:p>
          <a:endParaRPr kumimoji="1" lang="ja-JP" altLang="en-US"/>
        </a:p>
      </dgm:t>
    </dgm:pt>
    <dgm:pt modelId="{2022B66C-1D0B-4506-9972-C49405D2CB74}">
      <dgm:prSet/>
      <dgm:spPr/>
      <dgm:t>
        <a:bodyPr/>
        <a:lstStyle/>
        <a:p>
          <a:endParaRPr kumimoji="1" lang="ja-JP" altLang="en-US"/>
        </a:p>
      </dgm:t>
    </dgm:pt>
    <dgm:pt modelId="{585255CF-374B-42D8-BD9A-C267E67E684F}" type="parTrans" cxnId="{0379106B-0B8B-4DB1-9991-6A3B549690C5}">
      <dgm:prSet/>
      <dgm:spPr/>
      <dgm:t>
        <a:bodyPr/>
        <a:lstStyle/>
        <a:p>
          <a:endParaRPr kumimoji="1" lang="ja-JP" altLang="en-US"/>
        </a:p>
      </dgm:t>
    </dgm:pt>
    <dgm:pt modelId="{8247EE01-C1D0-4431-A0E7-CB479F1729B5}" type="sibTrans" cxnId="{0379106B-0B8B-4DB1-9991-6A3B549690C5}">
      <dgm:prSet/>
      <dgm:spPr/>
      <dgm:t>
        <a:bodyPr/>
        <a:lstStyle/>
        <a:p>
          <a:endParaRPr kumimoji="1" lang="ja-JP" altLang="en-US"/>
        </a:p>
      </dgm:t>
    </dgm:pt>
    <dgm:pt modelId="{87ABA7CC-C044-4D48-90C3-D814D4DC203B}">
      <dgm:prSet/>
      <dgm:spPr/>
      <dgm:t>
        <a:bodyPr/>
        <a:lstStyle/>
        <a:p>
          <a:r>
            <a:rPr kumimoji="1" lang="ja-JP" altLang="en-US" dirty="0" smtClean="0">
              <a:latin typeface="メイリオ" panose="020B0604030504040204" pitchFamily="50" charset="-128"/>
              <a:ea typeface="メイリオ" panose="020B0604030504040204" pitchFamily="50" charset="-128"/>
            </a:rPr>
            <a:t>ひとり親家庭の抱える問題点</a:t>
          </a:r>
          <a:endParaRPr kumimoji="1" lang="ja-JP" altLang="en-US" dirty="0">
            <a:latin typeface="メイリオ" panose="020B0604030504040204" pitchFamily="50" charset="-128"/>
            <a:ea typeface="メイリオ" panose="020B0604030504040204" pitchFamily="50" charset="-128"/>
          </a:endParaRPr>
        </a:p>
      </dgm:t>
    </dgm:pt>
    <dgm:pt modelId="{8377315E-57BA-4355-BBB9-E08362AF7306}" type="parTrans" cxnId="{F6DB6876-C9F7-471E-A290-23BBEDB6EFB9}">
      <dgm:prSet/>
      <dgm:spPr/>
      <dgm:t>
        <a:bodyPr/>
        <a:lstStyle/>
        <a:p>
          <a:endParaRPr kumimoji="1" lang="ja-JP" altLang="en-US"/>
        </a:p>
      </dgm:t>
    </dgm:pt>
    <dgm:pt modelId="{7179FB7E-489D-4625-ADAD-33829AE05C60}" type="sibTrans" cxnId="{F6DB6876-C9F7-471E-A290-23BBEDB6EFB9}">
      <dgm:prSet/>
      <dgm:spPr/>
      <dgm:t>
        <a:bodyPr/>
        <a:lstStyle/>
        <a:p>
          <a:endParaRPr kumimoji="1" lang="ja-JP" altLang="en-US"/>
        </a:p>
      </dgm:t>
    </dgm:pt>
    <dgm:pt modelId="{E9491B04-0C30-4EEA-972E-293228E95734}">
      <dgm:prSet phldrT="[テキスト]" phldr="1"/>
      <dgm:spPr/>
      <dgm:t>
        <a:bodyPr/>
        <a:lstStyle/>
        <a:p>
          <a:endParaRPr kumimoji="1" lang="ja-JP" altLang="en-US" dirty="0"/>
        </a:p>
      </dgm:t>
    </dgm:pt>
    <dgm:pt modelId="{D34356DA-60D9-4B9C-B8E4-DE242EA57B19}" type="sibTrans" cxnId="{4147F808-E179-418F-BC8C-ED37BDAAFF2B}">
      <dgm:prSet/>
      <dgm:spPr/>
      <dgm:t>
        <a:bodyPr/>
        <a:lstStyle/>
        <a:p>
          <a:endParaRPr kumimoji="1" lang="ja-JP" altLang="en-US"/>
        </a:p>
      </dgm:t>
    </dgm:pt>
    <dgm:pt modelId="{D3A18FC7-4402-4827-9FDD-D9D1AD2912AD}" type="parTrans" cxnId="{4147F808-E179-418F-BC8C-ED37BDAAFF2B}">
      <dgm:prSet/>
      <dgm:spPr/>
      <dgm:t>
        <a:bodyPr/>
        <a:lstStyle/>
        <a:p>
          <a:endParaRPr kumimoji="1" lang="ja-JP" altLang="en-US"/>
        </a:p>
      </dgm:t>
    </dgm:pt>
    <dgm:pt modelId="{2FEFF4FC-6CC5-4A44-831F-776C9F80866B}">
      <dgm:prSet/>
      <dgm:spPr/>
      <dgm:t>
        <a:bodyPr/>
        <a:lstStyle/>
        <a:p>
          <a:r>
            <a:rPr kumimoji="1" lang="ja-JP" altLang="en-US" dirty="0" smtClean="0">
              <a:latin typeface="メイリオ" panose="020B0604030504040204" pitchFamily="50" charset="-128"/>
              <a:ea typeface="メイリオ" panose="020B0604030504040204" pitchFamily="50" charset="-128"/>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dgm:t>
    </dgm:pt>
    <dgm:pt modelId="{CEEE874D-DD4E-4F47-B72E-CD34E93EB337}" type="parTrans" cxnId="{DE3CEA69-2455-4E1F-974E-EC7B7622487D}">
      <dgm:prSet/>
      <dgm:spPr/>
      <dgm:t>
        <a:bodyPr/>
        <a:lstStyle/>
        <a:p>
          <a:endParaRPr kumimoji="1" lang="ja-JP" altLang="en-US"/>
        </a:p>
      </dgm:t>
    </dgm:pt>
    <dgm:pt modelId="{DD26A58D-3FB1-4612-829C-7AC6C2898BB8}" type="sibTrans" cxnId="{DE3CEA69-2455-4E1F-974E-EC7B7622487D}">
      <dgm:prSet/>
      <dgm:spPr/>
      <dgm:t>
        <a:bodyPr/>
        <a:lstStyle/>
        <a:p>
          <a:endParaRPr kumimoji="1" lang="ja-JP" altLang="en-US"/>
        </a:p>
      </dgm:t>
    </dgm:pt>
    <dgm:pt modelId="{512612A9-387A-43D3-8C61-437DF038F80C}" type="pres">
      <dgm:prSet presAssocID="{72F72AAA-6E94-42D8-9A62-1E39BE86476F}" presName="linearFlow" presStyleCnt="0">
        <dgm:presLayoutVars>
          <dgm:dir/>
          <dgm:animLvl val="lvl"/>
          <dgm:resizeHandles val="exact"/>
        </dgm:presLayoutVars>
      </dgm:prSet>
      <dgm:spPr/>
      <dgm:t>
        <a:bodyPr/>
        <a:lstStyle/>
        <a:p>
          <a:endParaRPr kumimoji="1" lang="ja-JP" altLang="en-US"/>
        </a:p>
      </dgm:t>
    </dgm:pt>
    <dgm:pt modelId="{568A1A05-6563-4449-A033-8D5225017A0E}" type="pres">
      <dgm:prSet presAssocID="{D253224D-85D4-4A60-8A46-1410EE8205C9}" presName="composite" presStyleCnt="0"/>
      <dgm:spPr/>
    </dgm:pt>
    <dgm:pt modelId="{C1AEDC1A-99F5-400A-8B9D-2D5D65479C75}" type="pres">
      <dgm:prSet presAssocID="{D253224D-85D4-4A60-8A46-1410EE8205C9}" presName="parentText" presStyleLbl="alignNode1" presStyleIdx="0" presStyleCnt="5">
        <dgm:presLayoutVars>
          <dgm:chMax val="1"/>
          <dgm:bulletEnabled val="1"/>
        </dgm:presLayoutVars>
      </dgm:prSet>
      <dgm:spPr/>
      <dgm:t>
        <a:bodyPr/>
        <a:lstStyle/>
        <a:p>
          <a:endParaRPr kumimoji="1" lang="ja-JP" altLang="en-US"/>
        </a:p>
      </dgm:t>
    </dgm:pt>
    <dgm:pt modelId="{426DF2C7-628A-4C34-ABBE-75EB96BB6444}" type="pres">
      <dgm:prSet presAssocID="{D253224D-85D4-4A60-8A46-1410EE8205C9}" presName="descendantText" presStyleLbl="alignAcc1" presStyleIdx="0" presStyleCnt="5" custAng="0">
        <dgm:presLayoutVars>
          <dgm:bulletEnabled val="1"/>
        </dgm:presLayoutVars>
      </dgm:prSet>
      <dgm:spPr/>
      <dgm:t>
        <a:bodyPr/>
        <a:lstStyle/>
        <a:p>
          <a:endParaRPr kumimoji="1" lang="ja-JP" altLang="en-US"/>
        </a:p>
      </dgm:t>
    </dgm:pt>
    <dgm:pt modelId="{CE4B2066-8C39-4C23-9979-C3CFF9DD19E3}" type="pres">
      <dgm:prSet presAssocID="{66F2F880-1F1C-4369-9097-31D8B40ED960}" presName="sp" presStyleCnt="0"/>
      <dgm:spPr/>
    </dgm:pt>
    <dgm:pt modelId="{B5F553BB-500F-4781-84B1-3BC6854BFD00}" type="pres">
      <dgm:prSet presAssocID="{8014CABD-6AEB-4822-B06B-2333C20EC9F0}" presName="composite" presStyleCnt="0"/>
      <dgm:spPr/>
    </dgm:pt>
    <dgm:pt modelId="{0BC7A438-A5FC-40BF-AE02-65A3BBF81CF3}" type="pres">
      <dgm:prSet presAssocID="{8014CABD-6AEB-4822-B06B-2333C20EC9F0}" presName="parentText" presStyleLbl="alignNode1" presStyleIdx="1" presStyleCnt="5">
        <dgm:presLayoutVars>
          <dgm:chMax val="1"/>
          <dgm:bulletEnabled val="1"/>
        </dgm:presLayoutVars>
      </dgm:prSet>
      <dgm:spPr/>
      <dgm:t>
        <a:bodyPr/>
        <a:lstStyle/>
        <a:p>
          <a:endParaRPr kumimoji="1" lang="ja-JP" altLang="en-US"/>
        </a:p>
      </dgm:t>
    </dgm:pt>
    <dgm:pt modelId="{9089FFDA-67D5-4E1F-8E1D-39B44C78C5D2}" type="pres">
      <dgm:prSet presAssocID="{8014CABD-6AEB-4822-B06B-2333C20EC9F0}" presName="descendantText" presStyleLbl="alignAcc1" presStyleIdx="1" presStyleCnt="5">
        <dgm:presLayoutVars>
          <dgm:bulletEnabled val="1"/>
        </dgm:presLayoutVars>
      </dgm:prSet>
      <dgm:spPr/>
      <dgm:t>
        <a:bodyPr/>
        <a:lstStyle/>
        <a:p>
          <a:endParaRPr kumimoji="1" lang="ja-JP" altLang="en-US"/>
        </a:p>
      </dgm:t>
    </dgm:pt>
    <dgm:pt modelId="{B6B54393-2535-4B39-9F2A-D37CD490F505}" type="pres">
      <dgm:prSet presAssocID="{8737AE6C-281B-42F1-B01B-8BEB90EB9E38}" presName="sp" presStyleCnt="0"/>
      <dgm:spPr/>
    </dgm:pt>
    <dgm:pt modelId="{E51CF581-9BF3-415D-83FA-FDEF571B7DF7}" type="pres">
      <dgm:prSet presAssocID="{0613EBC2-1017-47B3-AD8E-88BACC9A4315}" presName="composite" presStyleCnt="0"/>
      <dgm:spPr/>
    </dgm:pt>
    <dgm:pt modelId="{9CE43082-C40B-4149-BCB0-57017CF3D8C0}" type="pres">
      <dgm:prSet presAssocID="{0613EBC2-1017-47B3-AD8E-88BACC9A4315}" presName="parentText" presStyleLbl="alignNode1" presStyleIdx="2" presStyleCnt="5">
        <dgm:presLayoutVars>
          <dgm:chMax val="1"/>
          <dgm:bulletEnabled val="1"/>
        </dgm:presLayoutVars>
      </dgm:prSet>
      <dgm:spPr/>
      <dgm:t>
        <a:bodyPr/>
        <a:lstStyle/>
        <a:p>
          <a:endParaRPr kumimoji="1" lang="ja-JP" altLang="en-US"/>
        </a:p>
      </dgm:t>
    </dgm:pt>
    <dgm:pt modelId="{292830D6-2A47-41A2-BD31-9603A9E8028D}" type="pres">
      <dgm:prSet presAssocID="{0613EBC2-1017-47B3-AD8E-88BACC9A4315}" presName="descendantText" presStyleLbl="alignAcc1" presStyleIdx="2" presStyleCnt="5">
        <dgm:presLayoutVars>
          <dgm:bulletEnabled val="1"/>
        </dgm:presLayoutVars>
      </dgm:prSet>
      <dgm:spPr/>
      <dgm:t>
        <a:bodyPr/>
        <a:lstStyle/>
        <a:p>
          <a:endParaRPr kumimoji="1" lang="ja-JP" altLang="en-US"/>
        </a:p>
      </dgm:t>
    </dgm:pt>
    <dgm:pt modelId="{1E4B39C1-69E7-4180-8EB2-F45A7460F55D}" type="pres">
      <dgm:prSet presAssocID="{5B3F0F58-2BED-4A74-B741-205D95B1396E}" presName="sp" presStyleCnt="0"/>
      <dgm:spPr/>
    </dgm:pt>
    <dgm:pt modelId="{DF2C9033-5186-4B88-BE0F-59B88D98295E}" type="pres">
      <dgm:prSet presAssocID="{E9491B04-0C30-4EEA-972E-293228E95734}" presName="composite" presStyleCnt="0"/>
      <dgm:spPr/>
    </dgm:pt>
    <dgm:pt modelId="{678487B2-25C8-458C-9FB1-F12A726A43B7}" type="pres">
      <dgm:prSet presAssocID="{E9491B04-0C30-4EEA-972E-293228E95734}" presName="parentText" presStyleLbl="alignNode1" presStyleIdx="3" presStyleCnt="5">
        <dgm:presLayoutVars>
          <dgm:chMax val="1"/>
          <dgm:bulletEnabled val="1"/>
        </dgm:presLayoutVars>
      </dgm:prSet>
      <dgm:spPr/>
      <dgm:t>
        <a:bodyPr/>
        <a:lstStyle/>
        <a:p>
          <a:endParaRPr kumimoji="1" lang="ja-JP" altLang="en-US"/>
        </a:p>
      </dgm:t>
    </dgm:pt>
    <dgm:pt modelId="{C1C3AF12-6644-43C4-9A1A-6B240641E22F}" type="pres">
      <dgm:prSet presAssocID="{E9491B04-0C30-4EEA-972E-293228E95734}" presName="descendantText" presStyleLbl="alignAcc1" presStyleIdx="3" presStyleCnt="5">
        <dgm:presLayoutVars>
          <dgm:bulletEnabled val="1"/>
        </dgm:presLayoutVars>
      </dgm:prSet>
      <dgm:spPr/>
      <dgm:t>
        <a:bodyPr/>
        <a:lstStyle/>
        <a:p>
          <a:endParaRPr kumimoji="1" lang="ja-JP" altLang="en-US"/>
        </a:p>
      </dgm:t>
    </dgm:pt>
    <dgm:pt modelId="{0A36757D-1C2C-4FA1-8BFB-48A3003029EC}" type="pres">
      <dgm:prSet presAssocID="{D34356DA-60D9-4B9C-B8E4-DE242EA57B19}" presName="sp" presStyleCnt="0"/>
      <dgm:spPr/>
    </dgm:pt>
    <dgm:pt modelId="{69719A8E-B74E-43AE-B45F-CA3693B25A84}" type="pres">
      <dgm:prSet presAssocID="{2022B66C-1D0B-4506-9972-C49405D2CB74}" presName="composite" presStyleCnt="0"/>
      <dgm:spPr/>
    </dgm:pt>
    <dgm:pt modelId="{2BB171D9-B0FD-4089-A5BF-AA0D065D1A2C}" type="pres">
      <dgm:prSet presAssocID="{2022B66C-1D0B-4506-9972-C49405D2CB74}" presName="parentText" presStyleLbl="alignNode1" presStyleIdx="4" presStyleCnt="5">
        <dgm:presLayoutVars>
          <dgm:chMax val="1"/>
          <dgm:bulletEnabled val="1"/>
        </dgm:presLayoutVars>
      </dgm:prSet>
      <dgm:spPr/>
      <dgm:t>
        <a:bodyPr/>
        <a:lstStyle/>
        <a:p>
          <a:endParaRPr kumimoji="1" lang="ja-JP" altLang="en-US"/>
        </a:p>
      </dgm:t>
    </dgm:pt>
    <dgm:pt modelId="{968947CF-20C5-4388-A4B5-EB88A73C791D}" type="pres">
      <dgm:prSet presAssocID="{2022B66C-1D0B-4506-9972-C49405D2CB74}" presName="descendantText" presStyleLbl="alignAcc1" presStyleIdx="4" presStyleCnt="5">
        <dgm:presLayoutVars>
          <dgm:bulletEnabled val="1"/>
        </dgm:presLayoutVars>
      </dgm:prSet>
      <dgm:spPr/>
      <dgm:t>
        <a:bodyPr/>
        <a:lstStyle/>
        <a:p>
          <a:endParaRPr kumimoji="1" lang="ja-JP" altLang="en-US"/>
        </a:p>
      </dgm:t>
    </dgm:pt>
  </dgm:ptLst>
  <dgm:cxnLst>
    <dgm:cxn modelId="{CDFEF214-68F9-4DB9-BC4A-C0BE3B6A7112}" type="presOf" srcId="{D253224D-85D4-4A60-8A46-1410EE8205C9}" destId="{C1AEDC1A-99F5-400A-8B9D-2D5D65479C75}" srcOrd="0" destOrd="0" presId="urn:microsoft.com/office/officeart/2005/8/layout/chevron2"/>
    <dgm:cxn modelId="{D44905C5-F12A-4F0D-BB6E-52B4F0C4247F}" srcId="{72F72AAA-6E94-42D8-9A62-1E39BE86476F}" destId="{8014CABD-6AEB-4822-B06B-2333C20EC9F0}" srcOrd="1" destOrd="0" parTransId="{151FE2BF-F8B5-469A-9BAC-5500318531A3}" sibTransId="{8737AE6C-281B-42F1-B01B-8BEB90EB9E38}"/>
    <dgm:cxn modelId="{4A4353FB-CB65-4AAA-97F2-3DDFEBBA2B67}" type="presOf" srcId="{FC4EB00B-3643-4A27-A394-491B430ABC23}" destId="{C1C3AF12-6644-43C4-9A1A-6B240641E22F}" srcOrd="0" destOrd="0" presId="urn:microsoft.com/office/officeart/2005/8/layout/chevron2"/>
    <dgm:cxn modelId="{DE3CEA69-2455-4E1F-974E-EC7B7622487D}" srcId="{2022B66C-1D0B-4506-9972-C49405D2CB74}" destId="{2FEFF4FC-6CC5-4A44-831F-776C9F80866B}" srcOrd="0" destOrd="0" parTransId="{CEEE874D-DD4E-4F47-B72E-CD34E93EB337}" sibTransId="{DD26A58D-3FB1-4612-829C-7AC6C2898BB8}"/>
    <dgm:cxn modelId="{931B9AB9-1705-4217-81D1-74FD36397A8E}" srcId="{D253224D-85D4-4A60-8A46-1410EE8205C9}" destId="{9A84C742-6451-4B75-8C4A-1182A833301D}" srcOrd="0" destOrd="0" parTransId="{EE8B6C48-EE2F-41F9-80A5-C1A45624E3C4}" sibTransId="{7F939517-47AB-459E-9352-DFFF03981039}"/>
    <dgm:cxn modelId="{5463A910-C187-4B42-A077-D336EF667E67}" srcId="{72F72AAA-6E94-42D8-9A62-1E39BE86476F}" destId="{D253224D-85D4-4A60-8A46-1410EE8205C9}" srcOrd="0" destOrd="0" parTransId="{D32C36B3-E18A-4C6D-A15F-6A16773B41DE}" sibTransId="{66F2F880-1F1C-4369-9097-31D8B40ED960}"/>
    <dgm:cxn modelId="{65D29652-47D5-4F14-AAD5-55FAF9ED1B32}" type="presOf" srcId="{9A84C742-6451-4B75-8C4A-1182A833301D}" destId="{426DF2C7-628A-4C34-ABBE-75EB96BB6444}" srcOrd="0" destOrd="0" presId="urn:microsoft.com/office/officeart/2005/8/layout/chevron2"/>
    <dgm:cxn modelId="{014A9B71-9B8D-4F49-B36F-E13A4D7AB613}" type="presOf" srcId="{2FEFF4FC-6CC5-4A44-831F-776C9F80866B}" destId="{968947CF-20C5-4388-A4B5-EB88A73C791D}" srcOrd="0" destOrd="0" presId="urn:microsoft.com/office/officeart/2005/8/layout/chevron2"/>
    <dgm:cxn modelId="{4147F808-E179-418F-BC8C-ED37BDAAFF2B}" srcId="{72F72AAA-6E94-42D8-9A62-1E39BE86476F}" destId="{E9491B04-0C30-4EEA-972E-293228E95734}" srcOrd="3" destOrd="0" parTransId="{D3A18FC7-4402-4827-9FDD-D9D1AD2912AD}" sibTransId="{D34356DA-60D9-4B9C-B8E4-DE242EA57B19}"/>
    <dgm:cxn modelId="{D124595C-6880-40C6-B3F3-68EC2D14A1B2}" srcId="{0613EBC2-1017-47B3-AD8E-88BACC9A4315}" destId="{30C9388E-136B-44D4-9571-9FCB0AE16C7B}" srcOrd="0" destOrd="0" parTransId="{3CE9FBB0-7750-4967-9373-1E688F5499FA}" sibTransId="{125975BA-2045-4F83-AA5A-BDCF37D0C891}"/>
    <dgm:cxn modelId="{0891FBC9-0F95-48EA-A44B-ED1B21BDCF6A}" srcId="{E9491B04-0C30-4EEA-972E-293228E95734}" destId="{FC4EB00B-3643-4A27-A394-491B430ABC23}" srcOrd="0" destOrd="0" parTransId="{D95BCBCE-812D-430F-97AB-49CAA004C160}" sibTransId="{D381906A-D28C-437D-90C7-21CC932FED9A}"/>
    <dgm:cxn modelId="{420D7CD8-578A-4E8E-B9D2-8DA74D3C44D4}" type="presOf" srcId="{E9491B04-0C30-4EEA-972E-293228E95734}" destId="{678487B2-25C8-458C-9FB1-F12A726A43B7}" srcOrd="0" destOrd="0" presId="urn:microsoft.com/office/officeart/2005/8/layout/chevron2"/>
    <dgm:cxn modelId="{4995D846-9DE4-4E78-A815-EF5A37B925E3}" type="presOf" srcId="{72F72AAA-6E94-42D8-9A62-1E39BE86476F}" destId="{512612A9-387A-43D3-8C61-437DF038F80C}" srcOrd="0" destOrd="0" presId="urn:microsoft.com/office/officeart/2005/8/layout/chevron2"/>
    <dgm:cxn modelId="{0379106B-0B8B-4DB1-9991-6A3B549690C5}" srcId="{72F72AAA-6E94-42D8-9A62-1E39BE86476F}" destId="{2022B66C-1D0B-4506-9972-C49405D2CB74}" srcOrd="4" destOrd="0" parTransId="{585255CF-374B-42D8-BD9A-C267E67E684F}" sibTransId="{8247EE01-C1D0-4431-A0E7-CB479F1729B5}"/>
    <dgm:cxn modelId="{F071D6A5-A520-4217-9901-14E2499D5E16}" type="presOf" srcId="{87ABA7CC-C044-4D48-90C3-D814D4DC203B}" destId="{9089FFDA-67D5-4E1F-8E1D-39B44C78C5D2}" srcOrd="0" destOrd="0" presId="urn:microsoft.com/office/officeart/2005/8/layout/chevron2"/>
    <dgm:cxn modelId="{2FDE0736-633D-43F0-B077-067B313B0F06}" type="presOf" srcId="{30C9388E-136B-44D4-9571-9FCB0AE16C7B}" destId="{292830D6-2A47-41A2-BD31-9603A9E8028D}" srcOrd="0" destOrd="0" presId="urn:microsoft.com/office/officeart/2005/8/layout/chevron2"/>
    <dgm:cxn modelId="{4218294A-F1E3-405D-9A16-F9DFF39621FE}" type="presOf" srcId="{0613EBC2-1017-47B3-AD8E-88BACC9A4315}" destId="{9CE43082-C40B-4149-BCB0-57017CF3D8C0}" srcOrd="0" destOrd="0" presId="urn:microsoft.com/office/officeart/2005/8/layout/chevron2"/>
    <dgm:cxn modelId="{7B125435-4378-4BC0-9B4D-F0E747002CBF}" type="presOf" srcId="{2022B66C-1D0B-4506-9972-C49405D2CB74}" destId="{2BB171D9-B0FD-4089-A5BF-AA0D065D1A2C}" srcOrd="0" destOrd="0" presId="urn:microsoft.com/office/officeart/2005/8/layout/chevron2"/>
    <dgm:cxn modelId="{F6DB6876-C9F7-471E-A290-23BBEDB6EFB9}" srcId="{8014CABD-6AEB-4822-B06B-2333C20EC9F0}" destId="{87ABA7CC-C044-4D48-90C3-D814D4DC203B}" srcOrd="0" destOrd="0" parTransId="{8377315E-57BA-4355-BBB9-E08362AF7306}" sibTransId="{7179FB7E-489D-4625-ADAD-33829AE05C60}"/>
    <dgm:cxn modelId="{ADA7FBB4-923B-423F-80D0-DEAE810DA10A}" type="presOf" srcId="{8014CABD-6AEB-4822-B06B-2333C20EC9F0}" destId="{0BC7A438-A5FC-40BF-AE02-65A3BBF81CF3}" srcOrd="0" destOrd="0" presId="urn:microsoft.com/office/officeart/2005/8/layout/chevron2"/>
    <dgm:cxn modelId="{B7EEF58F-43D6-4380-AA49-8D774C8F2219}" srcId="{72F72AAA-6E94-42D8-9A62-1E39BE86476F}" destId="{0613EBC2-1017-47B3-AD8E-88BACC9A4315}" srcOrd="2" destOrd="0" parTransId="{AB0F6807-72FE-46A2-9C33-01062408F5D2}" sibTransId="{5B3F0F58-2BED-4A74-B741-205D95B1396E}"/>
    <dgm:cxn modelId="{C5218FC6-E543-475E-A19E-CD8DA6FA64AA}" type="presParOf" srcId="{512612A9-387A-43D3-8C61-437DF038F80C}" destId="{568A1A05-6563-4449-A033-8D5225017A0E}" srcOrd="0" destOrd="0" presId="urn:microsoft.com/office/officeart/2005/8/layout/chevron2"/>
    <dgm:cxn modelId="{2A1B626A-77AC-4CAF-831F-50629A9FC1F8}" type="presParOf" srcId="{568A1A05-6563-4449-A033-8D5225017A0E}" destId="{C1AEDC1A-99F5-400A-8B9D-2D5D65479C75}" srcOrd="0" destOrd="0" presId="urn:microsoft.com/office/officeart/2005/8/layout/chevron2"/>
    <dgm:cxn modelId="{24CAE783-1A04-4B55-AF05-5EDDF43EC262}" type="presParOf" srcId="{568A1A05-6563-4449-A033-8D5225017A0E}" destId="{426DF2C7-628A-4C34-ABBE-75EB96BB6444}" srcOrd="1" destOrd="0" presId="urn:microsoft.com/office/officeart/2005/8/layout/chevron2"/>
    <dgm:cxn modelId="{4FFDB96D-C7C9-4D45-9826-37980F57E2B9}" type="presParOf" srcId="{512612A9-387A-43D3-8C61-437DF038F80C}" destId="{CE4B2066-8C39-4C23-9979-C3CFF9DD19E3}" srcOrd="1" destOrd="0" presId="urn:microsoft.com/office/officeart/2005/8/layout/chevron2"/>
    <dgm:cxn modelId="{7C67B454-F6DA-473D-82BF-1DF4CD68EAD1}" type="presParOf" srcId="{512612A9-387A-43D3-8C61-437DF038F80C}" destId="{B5F553BB-500F-4781-84B1-3BC6854BFD00}" srcOrd="2" destOrd="0" presId="urn:microsoft.com/office/officeart/2005/8/layout/chevron2"/>
    <dgm:cxn modelId="{4F391E46-76B6-48B7-8E70-D4B03D29201C}" type="presParOf" srcId="{B5F553BB-500F-4781-84B1-3BC6854BFD00}" destId="{0BC7A438-A5FC-40BF-AE02-65A3BBF81CF3}" srcOrd="0" destOrd="0" presId="urn:microsoft.com/office/officeart/2005/8/layout/chevron2"/>
    <dgm:cxn modelId="{F76BA43F-92E3-4E69-8D79-417C7677CAAA}" type="presParOf" srcId="{B5F553BB-500F-4781-84B1-3BC6854BFD00}" destId="{9089FFDA-67D5-4E1F-8E1D-39B44C78C5D2}" srcOrd="1" destOrd="0" presId="urn:microsoft.com/office/officeart/2005/8/layout/chevron2"/>
    <dgm:cxn modelId="{D8ED5281-3B6B-4585-9C99-0A9F7F8CC6AF}" type="presParOf" srcId="{512612A9-387A-43D3-8C61-437DF038F80C}" destId="{B6B54393-2535-4B39-9F2A-D37CD490F505}" srcOrd="3" destOrd="0" presId="urn:microsoft.com/office/officeart/2005/8/layout/chevron2"/>
    <dgm:cxn modelId="{43AF6000-137D-41FB-B827-3101D5E43A55}" type="presParOf" srcId="{512612A9-387A-43D3-8C61-437DF038F80C}" destId="{E51CF581-9BF3-415D-83FA-FDEF571B7DF7}" srcOrd="4" destOrd="0" presId="urn:microsoft.com/office/officeart/2005/8/layout/chevron2"/>
    <dgm:cxn modelId="{67178450-448E-49F9-98B5-1F6EEDD5CE96}" type="presParOf" srcId="{E51CF581-9BF3-415D-83FA-FDEF571B7DF7}" destId="{9CE43082-C40B-4149-BCB0-57017CF3D8C0}" srcOrd="0" destOrd="0" presId="urn:microsoft.com/office/officeart/2005/8/layout/chevron2"/>
    <dgm:cxn modelId="{FA9230FD-0081-42DB-B2AB-82F3EDFA2ECA}" type="presParOf" srcId="{E51CF581-9BF3-415D-83FA-FDEF571B7DF7}" destId="{292830D6-2A47-41A2-BD31-9603A9E8028D}" srcOrd="1" destOrd="0" presId="urn:microsoft.com/office/officeart/2005/8/layout/chevron2"/>
    <dgm:cxn modelId="{751C5B9C-BB3A-46B9-9266-8C9C5F8CED0D}" type="presParOf" srcId="{512612A9-387A-43D3-8C61-437DF038F80C}" destId="{1E4B39C1-69E7-4180-8EB2-F45A7460F55D}" srcOrd="5" destOrd="0" presId="urn:microsoft.com/office/officeart/2005/8/layout/chevron2"/>
    <dgm:cxn modelId="{87CD713D-76C9-4595-9183-8D49C59553BB}" type="presParOf" srcId="{512612A9-387A-43D3-8C61-437DF038F80C}" destId="{DF2C9033-5186-4B88-BE0F-59B88D98295E}" srcOrd="6" destOrd="0" presId="urn:microsoft.com/office/officeart/2005/8/layout/chevron2"/>
    <dgm:cxn modelId="{995A8A5E-75E4-42B8-B8E5-2FC13D7F7C16}" type="presParOf" srcId="{DF2C9033-5186-4B88-BE0F-59B88D98295E}" destId="{678487B2-25C8-458C-9FB1-F12A726A43B7}" srcOrd="0" destOrd="0" presId="urn:microsoft.com/office/officeart/2005/8/layout/chevron2"/>
    <dgm:cxn modelId="{93DB5FFA-F300-4CC4-A3D0-BCE08FC1E56F}" type="presParOf" srcId="{DF2C9033-5186-4B88-BE0F-59B88D98295E}" destId="{C1C3AF12-6644-43C4-9A1A-6B240641E22F}" srcOrd="1" destOrd="0" presId="urn:microsoft.com/office/officeart/2005/8/layout/chevron2"/>
    <dgm:cxn modelId="{2A8EE416-3DF1-4C7D-ADD6-75A0E4F58E16}" type="presParOf" srcId="{512612A9-387A-43D3-8C61-437DF038F80C}" destId="{0A36757D-1C2C-4FA1-8BFB-48A3003029EC}" srcOrd="7" destOrd="0" presId="urn:microsoft.com/office/officeart/2005/8/layout/chevron2"/>
    <dgm:cxn modelId="{635A9564-9340-42EA-851C-EF96F0F61568}" type="presParOf" srcId="{512612A9-387A-43D3-8C61-437DF038F80C}" destId="{69719A8E-B74E-43AE-B45F-CA3693B25A84}" srcOrd="8" destOrd="0" presId="urn:microsoft.com/office/officeart/2005/8/layout/chevron2"/>
    <dgm:cxn modelId="{611CAA76-47C6-46E8-B248-D11DD7B92B48}" type="presParOf" srcId="{69719A8E-B74E-43AE-B45F-CA3693B25A84}" destId="{2BB171D9-B0FD-4089-A5BF-AA0D065D1A2C}" srcOrd="0" destOrd="0" presId="urn:microsoft.com/office/officeart/2005/8/layout/chevron2"/>
    <dgm:cxn modelId="{4BC7B3EE-C2E5-4A22-A3DE-EFC04C449382}" type="presParOf" srcId="{69719A8E-B74E-43AE-B45F-CA3693B25A84}" destId="{968947CF-20C5-4388-A4B5-EB88A73C79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F72AAA-6E94-42D8-9A62-1E39BE86476F}"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kumimoji="1" lang="ja-JP" altLang="en-US"/>
        </a:p>
      </dgm:t>
    </dgm:pt>
    <dgm:pt modelId="{D253224D-85D4-4A60-8A46-1410EE8205C9}">
      <dgm:prSet phldrT="[テキスト]" phldr="1"/>
      <dgm:spPr/>
      <dgm:t>
        <a:bodyPr/>
        <a:lstStyle/>
        <a:p>
          <a:endParaRPr kumimoji="1" lang="ja-JP" altLang="en-US" dirty="0"/>
        </a:p>
      </dgm:t>
    </dgm:pt>
    <dgm:pt modelId="{D32C36B3-E18A-4C6D-A15F-6A16773B41DE}" type="parTrans" cxnId="{5463A910-C187-4B42-A077-D336EF667E67}">
      <dgm:prSet/>
      <dgm:spPr/>
      <dgm:t>
        <a:bodyPr/>
        <a:lstStyle/>
        <a:p>
          <a:endParaRPr kumimoji="1" lang="ja-JP" altLang="en-US"/>
        </a:p>
      </dgm:t>
    </dgm:pt>
    <dgm:pt modelId="{66F2F880-1F1C-4369-9097-31D8B40ED960}" type="sibTrans" cxnId="{5463A910-C187-4B42-A077-D336EF667E67}">
      <dgm:prSet/>
      <dgm:spPr/>
      <dgm:t>
        <a:bodyPr/>
        <a:lstStyle/>
        <a:p>
          <a:endParaRPr kumimoji="1" lang="ja-JP" altLang="en-US"/>
        </a:p>
      </dgm:t>
    </dgm:pt>
    <dgm:pt modelId="{9A84C742-6451-4B75-8C4A-1182A833301D}">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子どもの貧困の概要</a:t>
          </a:r>
          <a:endParaRPr kumimoji="1" lang="ja-JP" altLang="en-US" dirty="0">
            <a:latin typeface="メイリオ" panose="020B0604030504040204" pitchFamily="50" charset="-128"/>
            <a:ea typeface="メイリオ" panose="020B0604030504040204" pitchFamily="50" charset="-128"/>
          </a:endParaRPr>
        </a:p>
      </dgm:t>
    </dgm:pt>
    <dgm:pt modelId="{EE8B6C48-EE2F-41F9-80A5-C1A45624E3C4}" type="parTrans" cxnId="{931B9AB9-1705-4217-81D1-74FD36397A8E}">
      <dgm:prSet/>
      <dgm:spPr/>
      <dgm:t>
        <a:bodyPr/>
        <a:lstStyle/>
        <a:p>
          <a:endParaRPr kumimoji="1" lang="ja-JP" altLang="en-US"/>
        </a:p>
      </dgm:t>
    </dgm:pt>
    <dgm:pt modelId="{7F939517-47AB-459E-9352-DFFF03981039}" type="sibTrans" cxnId="{931B9AB9-1705-4217-81D1-74FD36397A8E}">
      <dgm:prSet/>
      <dgm:spPr/>
      <dgm:t>
        <a:bodyPr/>
        <a:lstStyle/>
        <a:p>
          <a:endParaRPr kumimoji="1" lang="ja-JP" altLang="en-US"/>
        </a:p>
      </dgm:t>
    </dgm:pt>
    <dgm:pt modelId="{8014CABD-6AEB-4822-B06B-2333C20EC9F0}">
      <dgm:prSet phldrT="[テキスト]"/>
      <dgm:spPr/>
      <dgm:t>
        <a:bodyPr/>
        <a:lstStyle/>
        <a:p>
          <a:endParaRPr kumimoji="1" lang="ja-JP" altLang="en-US" dirty="0"/>
        </a:p>
      </dgm:t>
    </dgm:pt>
    <dgm:pt modelId="{151FE2BF-F8B5-469A-9BAC-5500318531A3}" type="parTrans" cxnId="{D44905C5-F12A-4F0D-BB6E-52B4F0C4247F}">
      <dgm:prSet/>
      <dgm:spPr/>
      <dgm:t>
        <a:bodyPr/>
        <a:lstStyle/>
        <a:p>
          <a:endParaRPr kumimoji="1" lang="ja-JP" altLang="en-US"/>
        </a:p>
      </dgm:t>
    </dgm:pt>
    <dgm:pt modelId="{8737AE6C-281B-42F1-B01B-8BEB90EB9E38}" type="sibTrans" cxnId="{D44905C5-F12A-4F0D-BB6E-52B4F0C4247F}">
      <dgm:prSet/>
      <dgm:spPr/>
      <dgm:t>
        <a:bodyPr/>
        <a:lstStyle/>
        <a:p>
          <a:endParaRPr kumimoji="1" lang="ja-JP" altLang="en-US"/>
        </a:p>
      </dgm:t>
    </dgm:pt>
    <dgm:pt modelId="{0613EBC2-1017-47B3-AD8E-88BACC9A4315}">
      <dgm:prSet phldrT="[テキスト]"/>
      <dgm:spPr/>
      <dgm:t>
        <a:bodyPr/>
        <a:lstStyle/>
        <a:p>
          <a:endParaRPr kumimoji="1" lang="ja-JP" altLang="en-US" dirty="0"/>
        </a:p>
      </dgm:t>
    </dgm:pt>
    <dgm:pt modelId="{AB0F6807-72FE-46A2-9C33-01062408F5D2}" type="parTrans" cxnId="{B7EEF58F-43D6-4380-AA49-8D774C8F2219}">
      <dgm:prSet/>
      <dgm:spPr/>
      <dgm:t>
        <a:bodyPr/>
        <a:lstStyle/>
        <a:p>
          <a:endParaRPr kumimoji="1" lang="ja-JP" altLang="en-US"/>
        </a:p>
      </dgm:t>
    </dgm:pt>
    <dgm:pt modelId="{5B3F0F58-2BED-4A74-B741-205D95B1396E}" type="sibTrans" cxnId="{B7EEF58F-43D6-4380-AA49-8D774C8F2219}">
      <dgm:prSet/>
      <dgm:spPr/>
      <dgm:t>
        <a:bodyPr/>
        <a:lstStyle/>
        <a:p>
          <a:endParaRPr kumimoji="1" lang="ja-JP" altLang="en-US"/>
        </a:p>
      </dgm:t>
    </dgm:pt>
    <dgm:pt modelId="{30C9388E-136B-44D4-9571-9FCB0AE16C7B}">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ひとり親家庭に対する支援事業者</a:t>
          </a:r>
          <a:endParaRPr kumimoji="1" lang="ja-JP" altLang="en-US" dirty="0">
            <a:latin typeface="メイリオ" panose="020B0604030504040204" pitchFamily="50" charset="-128"/>
            <a:ea typeface="メイリオ" panose="020B0604030504040204" pitchFamily="50" charset="-128"/>
          </a:endParaRPr>
        </a:p>
      </dgm:t>
    </dgm:pt>
    <dgm:pt modelId="{3CE9FBB0-7750-4967-9373-1E688F5499FA}" type="parTrans" cxnId="{D124595C-6880-40C6-B3F3-68EC2D14A1B2}">
      <dgm:prSet/>
      <dgm:spPr/>
      <dgm:t>
        <a:bodyPr/>
        <a:lstStyle/>
        <a:p>
          <a:endParaRPr kumimoji="1" lang="ja-JP" altLang="en-US"/>
        </a:p>
      </dgm:t>
    </dgm:pt>
    <dgm:pt modelId="{125975BA-2045-4F83-AA5A-BDCF37D0C891}" type="sibTrans" cxnId="{D124595C-6880-40C6-B3F3-68EC2D14A1B2}">
      <dgm:prSet/>
      <dgm:spPr/>
      <dgm:t>
        <a:bodyPr/>
        <a:lstStyle/>
        <a:p>
          <a:endParaRPr kumimoji="1" lang="ja-JP" altLang="en-US"/>
        </a:p>
      </dgm:t>
    </dgm:pt>
    <dgm:pt modelId="{FC4EB00B-3643-4A27-A394-491B430ABC23}">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支援事業者への取材結果</a:t>
          </a:r>
          <a:endParaRPr kumimoji="1" lang="ja-JP" altLang="en-US" dirty="0">
            <a:latin typeface="メイリオ" panose="020B0604030504040204" pitchFamily="50" charset="-128"/>
            <a:ea typeface="メイリオ" panose="020B0604030504040204" pitchFamily="50" charset="-128"/>
          </a:endParaRPr>
        </a:p>
      </dgm:t>
    </dgm:pt>
    <dgm:pt modelId="{D95BCBCE-812D-430F-97AB-49CAA004C160}" type="parTrans" cxnId="{0891FBC9-0F95-48EA-A44B-ED1B21BDCF6A}">
      <dgm:prSet/>
      <dgm:spPr/>
      <dgm:t>
        <a:bodyPr/>
        <a:lstStyle/>
        <a:p>
          <a:endParaRPr kumimoji="1" lang="ja-JP" altLang="en-US"/>
        </a:p>
      </dgm:t>
    </dgm:pt>
    <dgm:pt modelId="{D381906A-D28C-437D-90C7-21CC932FED9A}" type="sibTrans" cxnId="{0891FBC9-0F95-48EA-A44B-ED1B21BDCF6A}">
      <dgm:prSet/>
      <dgm:spPr/>
      <dgm:t>
        <a:bodyPr/>
        <a:lstStyle/>
        <a:p>
          <a:endParaRPr kumimoji="1" lang="ja-JP" altLang="en-US"/>
        </a:p>
      </dgm:t>
    </dgm:pt>
    <dgm:pt modelId="{2022B66C-1D0B-4506-9972-C49405D2CB74}">
      <dgm:prSet/>
      <dgm:spPr/>
      <dgm:t>
        <a:bodyPr/>
        <a:lstStyle/>
        <a:p>
          <a:endParaRPr kumimoji="1" lang="ja-JP" altLang="en-US"/>
        </a:p>
      </dgm:t>
    </dgm:pt>
    <dgm:pt modelId="{585255CF-374B-42D8-BD9A-C267E67E684F}" type="parTrans" cxnId="{0379106B-0B8B-4DB1-9991-6A3B549690C5}">
      <dgm:prSet/>
      <dgm:spPr/>
      <dgm:t>
        <a:bodyPr/>
        <a:lstStyle/>
        <a:p>
          <a:endParaRPr kumimoji="1" lang="ja-JP" altLang="en-US"/>
        </a:p>
      </dgm:t>
    </dgm:pt>
    <dgm:pt modelId="{8247EE01-C1D0-4431-A0E7-CB479F1729B5}" type="sibTrans" cxnId="{0379106B-0B8B-4DB1-9991-6A3B549690C5}">
      <dgm:prSet/>
      <dgm:spPr/>
      <dgm:t>
        <a:bodyPr/>
        <a:lstStyle/>
        <a:p>
          <a:endParaRPr kumimoji="1" lang="ja-JP" altLang="en-US"/>
        </a:p>
      </dgm:t>
    </dgm:pt>
    <dgm:pt modelId="{87ABA7CC-C044-4D48-90C3-D814D4DC203B}">
      <dgm:prSet/>
      <dgm:spPr/>
      <dgm:t>
        <a:bodyPr/>
        <a:lstStyle/>
        <a:p>
          <a:r>
            <a:rPr kumimoji="1" lang="ja-JP" altLang="en-US" dirty="0" smtClean="0">
              <a:latin typeface="メイリオ" panose="020B0604030504040204" pitchFamily="50" charset="-128"/>
              <a:ea typeface="メイリオ" panose="020B0604030504040204" pitchFamily="50" charset="-128"/>
            </a:rPr>
            <a:t>ひとり親家庭の抱える問題点</a:t>
          </a:r>
          <a:endParaRPr kumimoji="1" lang="ja-JP" altLang="en-US" dirty="0">
            <a:latin typeface="メイリオ" panose="020B0604030504040204" pitchFamily="50" charset="-128"/>
            <a:ea typeface="メイリオ" panose="020B0604030504040204" pitchFamily="50" charset="-128"/>
          </a:endParaRPr>
        </a:p>
      </dgm:t>
    </dgm:pt>
    <dgm:pt modelId="{8377315E-57BA-4355-BBB9-E08362AF7306}" type="parTrans" cxnId="{F6DB6876-C9F7-471E-A290-23BBEDB6EFB9}">
      <dgm:prSet/>
      <dgm:spPr/>
      <dgm:t>
        <a:bodyPr/>
        <a:lstStyle/>
        <a:p>
          <a:endParaRPr kumimoji="1" lang="ja-JP" altLang="en-US"/>
        </a:p>
      </dgm:t>
    </dgm:pt>
    <dgm:pt modelId="{7179FB7E-489D-4625-ADAD-33829AE05C60}" type="sibTrans" cxnId="{F6DB6876-C9F7-471E-A290-23BBEDB6EFB9}">
      <dgm:prSet/>
      <dgm:spPr/>
      <dgm:t>
        <a:bodyPr/>
        <a:lstStyle/>
        <a:p>
          <a:endParaRPr kumimoji="1" lang="ja-JP" altLang="en-US"/>
        </a:p>
      </dgm:t>
    </dgm:pt>
    <dgm:pt modelId="{E9491B04-0C30-4EEA-972E-293228E95734}">
      <dgm:prSet phldrT="[テキスト]" phldr="1"/>
      <dgm:spPr/>
      <dgm:t>
        <a:bodyPr/>
        <a:lstStyle/>
        <a:p>
          <a:endParaRPr kumimoji="1" lang="ja-JP" altLang="en-US" dirty="0"/>
        </a:p>
      </dgm:t>
    </dgm:pt>
    <dgm:pt modelId="{D34356DA-60D9-4B9C-B8E4-DE242EA57B19}" type="sibTrans" cxnId="{4147F808-E179-418F-BC8C-ED37BDAAFF2B}">
      <dgm:prSet/>
      <dgm:spPr/>
      <dgm:t>
        <a:bodyPr/>
        <a:lstStyle/>
        <a:p>
          <a:endParaRPr kumimoji="1" lang="ja-JP" altLang="en-US"/>
        </a:p>
      </dgm:t>
    </dgm:pt>
    <dgm:pt modelId="{D3A18FC7-4402-4827-9FDD-D9D1AD2912AD}" type="parTrans" cxnId="{4147F808-E179-418F-BC8C-ED37BDAAFF2B}">
      <dgm:prSet/>
      <dgm:spPr/>
      <dgm:t>
        <a:bodyPr/>
        <a:lstStyle/>
        <a:p>
          <a:endParaRPr kumimoji="1" lang="ja-JP" altLang="en-US"/>
        </a:p>
      </dgm:t>
    </dgm:pt>
    <dgm:pt modelId="{2FEFF4FC-6CC5-4A44-831F-776C9F80866B}">
      <dgm:prSet/>
      <dgm:spPr/>
      <dgm:t>
        <a:bodyPr/>
        <a:lstStyle/>
        <a:p>
          <a:r>
            <a:rPr kumimoji="1" lang="ja-JP" altLang="en-US" dirty="0" smtClean="0">
              <a:latin typeface="メイリオ" panose="020B0604030504040204" pitchFamily="50" charset="-128"/>
              <a:ea typeface="メイリオ" panose="020B0604030504040204" pitchFamily="50" charset="-128"/>
            </a:rPr>
            <a:t>子どもの貧困に問題の対する提言</a:t>
          </a:r>
          <a:endParaRPr kumimoji="1" lang="ja-JP" altLang="en-US" dirty="0">
            <a:latin typeface="メイリオ" panose="020B0604030504040204" pitchFamily="50" charset="-128"/>
            <a:ea typeface="メイリオ" panose="020B0604030504040204" pitchFamily="50" charset="-128"/>
          </a:endParaRPr>
        </a:p>
      </dgm:t>
    </dgm:pt>
    <dgm:pt modelId="{CEEE874D-DD4E-4F47-B72E-CD34E93EB337}" type="parTrans" cxnId="{DE3CEA69-2455-4E1F-974E-EC7B7622487D}">
      <dgm:prSet/>
      <dgm:spPr/>
      <dgm:t>
        <a:bodyPr/>
        <a:lstStyle/>
        <a:p>
          <a:endParaRPr kumimoji="1" lang="ja-JP" altLang="en-US"/>
        </a:p>
      </dgm:t>
    </dgm:pt>
    <dgm:pt modelId="{DD26A58D-3FB1-4612-829C-7AC6C2898BB8}" type="sibTrans" cxnId="{DE3CEA69-2455-4E1F-974E-EC7B7622487D}">
      <dgm:prSet/>
      <dgm:spPr/>
      <dgm:t>
        <a:bodyPr/>
        <a:lstStyle/>
        <a:p>
          <a:endParaRPr kumimoji="1" lang="ja-JP" altLang="en-US"/>
        </a:p>
      </dgm:t>
    </dgm:pt>
    <dgm:pt modelId="{512612A9-387A-43D3-8C61-437DF038F80C}" type="pres">
      <dgm:prSet presAssocID="{72F72AAA-6E94-42D8-9A62-1E39BE86476F}" presName="linearFlow" presStyleCnt="0">
        <dgm:presLayoutVars>
          <dgm:dir/>
          <dgm:animLvl val="lvl"/>
          <dgm:resizeHandles val="exact"/>
        </dgm:presLayoutVars>
      </dgm:prSet>
      <dgm:spPr/>
      <dgm:t>
        <a:bodyPr/>
        <a:lstStyle/>
        <a:p>
          <a:endParaRPr kumimoji="1" lang="ja-JP" altLang="en-US"/>
        </a:p>
      </dgm:t>
    </dgm:pt>
    <dgm:pt modelId="{568A1A05-6563-4449-A033-8D5225017A0E}" type="pres">
      <dgm:prSet presAssocID="{D253224D-85D4-4A60-8A46-1410EE8205C9}" presName="composite" presStyleCnt="0"/>
      <dgm:spPr/>
    </dgm:pt>
    <dgm:pt modelId="{C1AEDC1A-99F5-400A-8B9D-2D5D65479C75}" type="pres">
      <dgm:prSet presAssocID="{D253224D-85D4-4A60-8A46-1410EE8205C9}" presName="parentText" presStyleLbl="alignNode1" presStyleIdx="0" presStyleCnt="5">
        <dgm:presLayoutVars>
          <dgm:chMax val="1"/>
          <dgm:bulletEnabled val="1"/>
        </dgm:presLayoutVars>
      </dgm:prSet>
      <dgm:spPr/>
      <dgm:t>
        <a:bodyPr/>
        <a:lstStyle/>
        <a:p>
          <a:endParaRPr kumimoji="1" lang="ja-JP" altLang="en-US"/>
        </a:p>
      </dgm:t>
    </dgm:pt>
    <dgm:pt modelId="{426DF2C7-628A-4C34-ABBE-75EB96BB6444}" type="pres">
      <dgm:prSet presAssocID="{D253224D-85D4-4A60-8A46-1410EE8205C9}" presName="descendantText" presStyleLbl="alignAcc1" presStyleIdx="0" presStyleCnt="5" custAng="0">
        <dgm:presLayoutVars>
          <dgm:bulletEnabled val="1"/>
        </dgm:presLayoutVars>
      </dgm:prSet>
      <dgm:spPr/>
      <dgm:t>
        <a:bodyPr/>
        <a:lstStyle/>
        <a:p>
          <a:endParaRPr kumimoji="1" lang="ja-JP" altLang="en-US"/>
        </a:p>
      </dgm:t>
    </dgm:pt>
    <dgm:pt modelId="{CE4B2066-8C39-4C23-9979-C3CFF9DD19E3}" type="pres">
      <dgm:prSet presAssocID="{66F2F880-1F1C-4369-9097-31D8B40ED960}" presName="sp" presStyleCnt="0"/>
      <dgm:spPr/>
    </dgm:pt>
    <dgm:pt modelId="{B5F553BB-500F-4781-84B1-3BC6854BFD00}" type="pres">
      <dgm:prSet presAssocID="{8014CABD-6AEB-4822-B06B-2333C20EC9F0}" presName="composite" presStyleCnt="0"/>
      <dgm:spPr/>
    </dgm:pt>
    <dgm:pt modelId="{0BC7A438-A5FC-40BF-AE02-65A3BBF81CF3}" type="pres">
      <dgm:prSet presAssocID="{8014CABD-6AEB-4822-B06B-2333C20EC9F0}" presName="parentText" presStyleLbl="alignNode1" presStyleIdx="1" presStyleCnt="5">
        <dgm:presLayoutVars>
          <dgm:chMax val="1"/>
          <dgm:bulletEnabled val="1"/>
        </dgm:presLayoutVars>
      </dgm:prSet>
      <dgm:spPr/>
      <dgm:t>
        <a:bodyPr/>
        <a:lstStyle/>
        <a:p>
          <a:endParaRPr kumimoji="1" lang="ja-JP" altLang="en-US"/>
        </a:p>
      </dgm:t>
    </dgm:pt>
    <dgm:pt modelId="{9089FFDA-67D5-4E1F-8E1D-39B44C78C5D2}" type="pres">
      <dgm:prSet presAssocID="{8014CABD-6AEB-4822-B06B-2333C20EC9F0}" presName="descendantText" presStyleLbl="alignAcc1" presStyleIdx="1" presStyleCnt="5">
        <dgm:presLayoutVars>
          <dgm:bulletEnabled val="1"/>
        </dgm:presLayoutVars>
      </dgm:prSet>
      <dgm:spPr/>
      <dgm:t>
        <a:bodyPr/>
        <a:lstStyle/>
        <a:p>
          <a:endParaRPr kumimoji="1" lang="ja-JP" altLang="en-US"/>
        </a:p>
      </dgm:t>
    </dgm:pt>
    <dgm:pt modelId="{B6B54393-2535-4B39-9F2A-D37CD490F505}" type="pres">
      <dgm:prSet presAssocID="{8737AE6C-281B-42F1-B01B-8BEB90EB9E38}" presName="sp" presStyleCnt="0"/>
      <dgm:spPr/>
    </dgm:pt>
    <dgm:pt modelId="{E51CF581-9BF3-415D-83FA-FDEF571B7DF7}" type="pres">
      <dgm:prSet presAssocID="{0613EBC2-1017-47B3-AD8E-88BACC9A4315}" presName="composite" presStyleCnt="0"/>
      <dgm:spPr/>
    </dgm:pt>
    <dgm:pt modelId="{9CE43082-C40B-4149-BCB0-57017CF3D8C0}" type="pres">
      <dgm:prSet presAssocID="{0613EBC2-1017-47B3-AD8E-88BACC9A4315}" presName="parentText" presStyleLbl="alignNode1" presStyleIdx="2" presStyleCnt="5">
        <dgm:presLayoutVars>
          <dgm:chMax val="1"/>
          <dgm:bulletEnabled val="1"/>
        </dgm:presLayoutVars>
      </dgm:prSet>
      <dgm:spPr/>
      <dgm:t>
        <a:bodyPr/>
        <a:lstStyle/>
        <a:p>
          <a:endParaRPr kumimoji="1" lang="ja-JP" altLang="en-US"/>
        </a:p>
      </dgm:t>
    </dgm:pt>
    <dgm:pt modelId="{292830D6-2A47-41A2-BD31-9603A9E8028D}" type="pres">
      <dgm:prSet presAssocID="{0613EBC2-1017-47B3-AD8E-88BACC9A4315}" presName="descendantText" presStyleLbl="alignAcc1" presStyleIdx="2" presStyleCnt="5">
        <dgm:presLayoutVars>
          <dgm:bulletEnabled val="1"/>
        </dgm:presLayoutVars>
      </dgm:prSet>
      <dgm:spPr/>
      <dgm:t>
        <a:bodyPr/>
        <a:lstStyle/>
        <a:p>
          <a:endParaRPr kumimoji="1" lang="ja-JP" altLang="en-US"/>
        </a:p>
      </dgm:t>
    </dgm:pt>
    <dgm:pt modelId="{1E4B39C1-69E7-4180-8EB2-F45A7460F55D}" type="pres">
      <dgm:prSet presAssocID="{5B3F0F58-2BED-4A74-B741-205D95B1396E}" presName="sp" presStyleCnt="0"/>
      <dgm:spPr/>
    </dgm:pt>
    <dgm:pt modelId="{DF2C9033-5186-4B88-BE0F-59B88D98295E}" type="pres">
      <dgm:prSet presAssocID="{E9491B04-0C30-4EEA-972E-293228E95734}" presName="composite" presStyleCnt="0"/>
      <dgm:spPr/>
    </dgm:pt>
    <dgm:pt modelId="{678487B2-25C8-458C-9FB1-F12A726A43B7}" type="pres">
      <dgm:prSet presAssocID="{E9491B04-0C30-4EEA-972E-293228E95734}" presName="parentText" presStyleLbl="alignNode1" presStyleIdx="3" presStyleCnt="5">
        <dgm:presLayoutVars>
          <dgm:chMax val="1"/>
          <dgm:bulletEnabled val="1"/>
        </dgm:presLayoutVars>
      </dgm:prSet>
      <dgm:spPr/>
      <dgm:t>
        <a:bodyPr/>
        <a:lstStyle/>
        <a:p>
          <a:endParaRPr kumimoji="1" lang="ja-JP" altLang="en-US"/>
        </a:p>
      </dgm:t>
    </dgm:pt>
    <dgm:pt modelId="{C1C3AF12-6644-43C4-9A1A-6B240641E22F}" type="pres">
      <dgm:prSet presAssocID="{E9491B04-0C30-4EEA-972E-293228E95734}" presName="descendantText" presStyleLbl="alignAcc1" presStyleIdx="3" presStyleCnt="5">
        <dgm:presLayoutVars>
          <dgm:bulletEnabled val="1"/>
        </dgm:presLayoutVars>
      </dgm:prSet>
      <dgm:spPr/>
      <dgm:t>
        <a:bodyPr/>
        <a:lstStyle/>
        <a:p>
          <a:endParaRPr kumimoji="1" lang="ja-JP" altLang="en-US"/>
        </a:p>
      </dgm:t>
    </dgm:pt>
    <dgm:pt modelId="{0A36757D-1C2C-4FA1-8BFB-48A3003029EC}" type="pres">
      <dgm:prSet presAssocID="{D34356DA-60D9-4B9C-B8E4-DE242EA57B19}" presName="sp" presStyleCnt="0"/>
      <dgm:spPr/>
    </dgm:pt>
    <dgm:pt modelId="{69719A8E-B74E-43AE-B45F-CA3693B25A84}" type="pres">
      <dgm:prSet presAssocID="{2022B66C-1D0B-4506-9972-C49405D2CB74}" presName="composite" presStyleCnt="0"/>
      <dgm:spPr/>
    </dgm:pt>
    <dgm:pt modelId="{2BB171D9-B0FD-4089-A5BF-AA0D065D1A2C}" type="pres">
      <dgm:prSet presAssocID="{2022B66C-1D0B-4506-9972-C49405D2CB74}" presName="parentText" presStyleLbl="alignNode1" presStyleIdx="4" presStyleCnt="5">
        <dgm:presLayoutVars>
          <dgm:chMax val="1"/>
          <dgm:bulletEnabled val="1"/>
        </dgm:presLayoutVars>
      </dgm:prSet>
      <dgm:spPr/>
      <dgm:t>
        <a:bodyPr/>
        <a:lstStyle/>
        <a:p>
          <a:endParaRPr kumimoji="1" lang="ja-JP" altLang="en-US"/>
        </a:p>
      </dgm:t>
    </dgm:pt>
    <dgm:pt modelId="{968947CF-20C5-4388-A4B5-EB88A73C791D}" type="pres">
      <dgm:prSet presAssocID="{2022B66C-1D0B-4506-9972-C49405D2CB74}" presName="descendantText" presStyleLbl="alignAcc1" presStyleIdx="4" presStyleCnt="5">
        <dgm:presLayoutVars>
          <dgm:bulletEnabled val="1"/>
        </dgm:presLayoutVars>
      </dgm:prSet>
      <dgm:spPr/>
      <dgm:t>
        <a:bodyPr/>
        <a:lstStyle/>
        <a:p>
          <a:endParaRPr kumimoji="1" lang="ja-JP" altLang="en-US"/>
        </a:p>
      </dgm:t>
    </dgm:pt>
  </dgm:ptLst>
  <dgm:cxnLst>
    <dgm:cxn modelId="{0891FBC9-0F95-48EA-A44B-ED1B21BDCF6A}" srcId="{E9491B04-0C30-4EEA-972E-293228E95734}" destId="{FC4EB00B-3643-4A27-A394-491B430ABC23}" srcOrd="0" destOrd="0" parTransId="{D95BCBCE-812D-430F-97AB-49CAA004C160}" sibTransId="{D381906A-D28C-437D-90C7-21CC932FED9A}"/>
    <dgm:cxn modelId="{B7EEF58F-43D6-4380-AA49-8D774C8F2219}" srcId="{72F72AAA-6E94-42D8-9A62-1E39BE86476F}" destId="{0613EBC2-1017-47B3-AD8E-88BACC9A4315}" srcOrd="2" destOrd="0" parTransId="{AB0F6807-72FE-46A2-9C33-01062408F5D2}" sibTransId="{5B3F0F58-2BED-4A74-B741-205D95B1396E}"/>
    <dgm:cxn modelId="{1FEBFDCA-8C0B-445A-9716-E244A182AE15}" type="presOf" srcId="{2FEFF4FC-6CC5-4A44-831F-776C9F80866B}" destId="{968947CF-20C5-4388-A4B5-EB88A73C791D}" srcOrd="0" destOrd="0" presId="urn:microsoft.com/office/officeart/2005/8/layout/chevron2"/>
    <dgm:cxn modelId="{18C3AB64-3C09-47EE-9096-A3672CFB32CC}" type="presOf" srcId="{E9491B04-0C30-4EEA-972E-293228E95734}" destId="{678487B2-25C8-458C-9FB1-F12A726A43B7}" srcOrd="0" destOrd="0" presId="urn:microsoft.com/office/officeart/2005/8/layout/chevron2"/>
    <dgm:cxn modelId="{5463A910-C187-4B42-A077-D336EF667E67}" srcId="{72F72AAA-6E94-42D8-9A62-1E39BE86476F}" destId="{D253224D-85D4-4A60-8A46-1410EE8205C9}" srcOrd="0" destOrd="0" parTransId="{D32C36B3-E18A-4C6D-A15F-6A16773B41DE}" sibTransId="{66F2F880-1F1C-4369-9097-31D8B40ED960}"/>
    <dgm:cxn modelId="{DF4736EC-89E8-4FA3-90C6-C6564732301D}" type="presOf" srcId="{2022B66C-1D0B-4506-9972-C49405D2CB74}" destId="{2BB171D9-B0FD-4089-A5BF-AA0D065D1A2C}" srcOrd="0" destOrd="0" presId="urn:microsoft.com/office/officeart/2005/8/layout/chevron2"/>
    <dgm:cxn modelId="{4147F808-E179-418F-BC8C-ED37BDAAFF2B}" srcId="{72F72AAA-6E94-42D8-9A62-1E39BE86476F}" destId="{E9491B04-0C30-4EEA-972E-293228E95734}" srcOrd="3" destOrd="0" parTransId="{D3A18FC7-4402-4827-9FDD-D9D1AD2912AD}" sibTransId="{D34356DA-60D9-4B9C-B8E4-DE242EA57B19}"/>
    <dgm:cxn modelId="{4F953B21-9CA2-437D-AACD-10A0C95391B8}" type="presOf" srcId="{30C9388E-136B-44D4-9571-9FCB0AE16C7B}" destId="{292830D6-2A47-41A2-BD31-9603A9E8028D}" srcOrd="0" destOrd="0" presId="urn:microsoft.com/office/officeart/2005/8/layout/chevron2"/>
    <dgm:cxn modelId="{FEA5F544-2B61-48BD-85A5-B4DB5034F3B6}" type="presOf" srcId="{87ABA7CC-C044-4D48-90C3-D814D4DC203B}" destId="{9089FFDA-67D5-4E1F-8E1D-39B44C78C5D2}" srcOrd="0" destOrd="0" presId="urn:microsoft.com/office/officeart/2005/8/layout/chevron2"/>
    <dgm:cxn modelId="{931B9AB9-1705-4217-81D1-74FD36397A8E}" srcId="{D253224D-85D4-4A60-8A46-1410EE8205C9}" destId="{9A84C742-6451-4B75-8C4A-1182A833301D}" srcOrd="0" destOrd="0" parTransId="{EE8B6C48-EE2F-41F9-80A5-C1A45624E3C4}" sibTransId="{7F939517-47AB-459E-9352-DFFF03981039}"/>
    <dgm:cxn modelId="{F385797B-308E-48B4-8A32-D5814F567B2F}" type="presOf" srcId="{72F72AAA-6E94-42D8-9A62-1E39BE86476F}" destId="{512612A9-387A-43D3-8C61-437DF038F80C}" srcOrd="0" destOrd="0" presId="urn:microsoft.com/office/officeart/2005/8/layout/chevron2"/>
    <dgm:cxn modelId="{0379106B-0B8B-4DB1-9991-6A3B549690C5}" srcId="{72F72AAA-6E94-42D8-9A62-1E39BE86476F}" destId="{2022B66C-1D0B-4506-9972-C49405D2CB74}" srcOrd="4" destOrd="0" parTransId="{585255CF-374B-42D8-BD9A-C267E67E684F}" sibTransId="{8247EE01-C1D0-4431-A0E7-CB479F1729B5}"/>
    <dgm:cxn modelId="{D124595C-6880-40C6-B3F3-68EC2D14A1B2}" srcId="{0613EBC2-1017-47B3-AD8E-88BACC9A4315}" destId="{30C9388E-136B-44D4-9571-9FCB0AE16C7B}" srcOrd="0" destOrd="0" parTransId="{3CE9FBB0-7750-4967-9373-1E688F5499FA}" sibTransId="{125975BA-2045-4F83-AA5A-BDCF37D0C891}"/>
    <dgm:cxn modelId="{F6DB6876-C9F7-471E-A290-23BBEDB6EFB9}" srcId="{8014CABD-6AEB-4822-B06B-2333C20EC9F0}" destId="{87ABA7CC-C044-4D48-90C3-D814D4DC203B}" srcOrd="0" destOrd="0" parTransId="{8377315E-57BA-4355-BBB9-E08362AF7306}" sibTransId="{7179FB7E-489D-4625-ADAD-33829AE05C60}"/>
    <dgm:cxn modelId="{05B6A2B4-B464-4B6F-A92C-36669BFF306E}" type="presOf" srcId="{0613EBC2-1017-47B3-AD8E-88BACC9A4315}" destId="{9CE43082-C40B-4149-BCB0-57017CF3D8C0}" srcOrd="0" destOrd="0" presId="urn:microsoft.com/office/officeart/2005/8/layout/chevron2"/>
    <dgm:cxn modelId="{D44905C5-F12A-4F0D-BB6E-52B4F0C4247F}" srcId="{72F72AAA-6E94-42D8-9A62-1E39BE86476F}" destId="{8014CABD-6AEB-4822-B06B-2333C20EC9F0}" srcOrd="1" destOrd="0" parTransId="{151FE2BF-F8B5-469A-9BAC-5500318531A3}" sibTransId="{8737AE6C-281B-42F1-B01B-8BEB90EB9E38}"/>
    <dgm:cxn modelId="{30DFDEB6-A1F8-4A9C-902F-C80290031C15}" type="presOf" srcId="{8014CABD-6AEB-4822-B06B-2333C20EC9F0}" destId="{0BC7A438-A5FC-40BF-AE02-65A3BBF81CF3}" srcOrd="0" destOrd="0" presId="urn:microsoft.com/office/officeart/2005/8/layout/chevron2"/>
    <dgm:cxn modelId="{DEDA86D6-1C10-45CB-B25B-EE2C3E09DDEE}" type="presOf" srcId="{FC4EB00B-3643-4A27-A394-491B430ABC23}" destId="{C1C3AF12-6644-43C4-9A1A-6B240641E22F}" srcOrd="0" destOrd="0" presId="urn:microsoft.com/office/officeart/2005/8/layout/chevron2"/>
    <dgm:cxn modelId="{52F57196-308B-470B-97F5-89EC9A63F3E6}" type="presOf" srcId="{D253224D-85D4-4A60-8A46-1410EE8205C9}" destId="{C1AEDC1A-99F5-400A-8B9D-2D5D65479C75}" srcOrd="0" destOrd="0" presId="urn:microsoft.com/office/officeart/2005/8/layout/chevron2"/>
    <dgm:cxn modelId="{F0A56F0C-41D1-4611-8767-74BA40A49D97}" type="presOf" srcId="{9A84C742-6451-4B75-8C4A-1182A833301D}" destId="{426DF2C7-628A-4C34-ABBE-75EB96BB6444}" srcOrd="0" destOrd="0" presId="urn:microsoft.com/office/officeart/2005/8/layout/chevron2"/>
    <dgm:cxn modelId="{DE3CEA69-2455-4E1F-974E-EC7B7622487D}" srcId="{2022B66C-1D0B-4506-9972-C49405D2CB74}" destId="{2FEFF4FC-6CC5-4A44-831F-776C9F80866B}" srcOrd="0" destOrd="0" parTransId="{CEEE874D-DD4E-4F47-B72E-CD34E93EB337}" sibTransId="{DD26A58D-3FB1-4612-829C-7AC6C2898BB8}"/>
    <dgm:cxn modelId="{01342B7F-198B-417C-AB34-3BE2C5494E93}" type="presParOf" srcId="{512612A9-387A-43D3-8C61-437DF038F80C}" destId="{568A1A05-6563-4449-A033-8D5225017A0E}" srcOrd="0" destOrd="0" presId="urn:microsoft.com/office/officeart/2005/8/layout/chevron2"/>
    <dgm:cxn modelId="{05063055-F76F-4134-A66E-B40EFD5D86B0}" type="presParOf" srcId="{568A1A05-6563-4449-A033-8D5225017A0E}" destId="{C1AEDC1A-99F5-400A-8B9D-2D5D65479C75}" srcOrd="0" destOrd="0" presId="urn:microsoft.com/office/officeart/2005/8/layout/chevron2"/>
    <dgm:cxn modelId="{B0D45CF6-2DC1-4EC4-8497-AE599419803A}" type="presParOf" srcId="{568A1A05-6563-4449-A033-8D5225017A0E}" destId="{426DF2C7-628A-4C34-ABBE-75EB96BB6444}" srcOrd="1" destOrd="0" presId="urn:microsoft.com/office/officeart/2005/8/layout/chevron2"/>
    <dgm:cxn modelId="{750076D7-DC5A-448F-A724-A1507C272461}" type="presParOf" srcId="{512612A9-387A-43D3-8C61-437DF038F80C}" destId="{CE4B2066-8C39-4C23-9979-C3CFF9DD19E3}" srcOrd="1" destOrd="0" presId="urn:microsoft.com/office/officeart/2005/8/layout/chevron2"/>
    <dgm:cxn modelId="{C2A18F37-3693-47BC-899A-759F960F3AB2}" type="presParOf" srcId="{512612A9-387A-43D3-8C61-437DF038F80C}" destId="{B5F553BB-500F-4781-84B1-3BC6854BFD00}" srcOrd="2" destOrd="0" presId="urn:microsoft.com/office/officeart/2005/8/layout/chevron2"/>
    <dgm:cxn modelId="{295D960A-A2A6-4002-BF40-7C90A039D26F}" type="presParOf" srcId="{B5F553BB-500F-4781-84B1-3BC6854BFD00}" destId="{0BC7A438-A5FC-40BF-AE02-65A3BBF81CF3}" srcOrd="0" destOrd="0" presId="urn:microsoft.com/office/officeart/2005/8/layout/chevron2"/>
    <dgm:cxn modelId="{8B38EE7E-4752-4475-B4D0-100A3DABB6BE}" type="presParOf" srcId="{B5F553BB-500F-4781-84B1-3BC6854BFD00}" destId="{9089FFDA-67D5-4E1F-8E1D-39B44C78C5D2}" srcOrd="1" destOrd="0" presId="urn:microsoft.com/office/officeart/2005/8/layout/chevron2"/>
    <dgm:cxn modelId="{25A3D892-077F-4F13-A2A0-8C2DCAB88F8A}" type="presParOf" srcId="{512612A9-387A-43D3-8C61-437DF038F80C}" destId="{B6B54393-2535-4B39-9F2A-D37CD490F505}" srcOrd="3" destOrd="0" presId="urn:microsoft.com/office/officeart/2005/8/layout/chevron2"/>
    <dgm:cxn modelId="{8DE14D68-76D5-478A-90AE-39B01D3E68A6}" type="presParOf" srcId="{512612A9-387A-43D3-8C61-437DF038F80C}" destId="{E51CF581-9BF3-415D-83FA-FDEF571B7DF7}" srcOrd="4" destOrd="0" presId="urn:microsoft.com/office/officeart/2005/8/layout/chevron2"/>
    <dgm:cxn modelId="{FAF9E1BB-5353-48CF-B3CD-CEE59308084C}" type="presParOf" srcId="{E51CF581-9BF3-415D-83FA-FDEF571B7DF7}" destId="{9CE43082-C40B-4149-BCB0-57017CF3D8C0}" srcOrd="0" destOrd="0" presId="urn:microsoft.com/office/officeart/2005/8/layout/chevron2"/>
    <dgm:cxn modelId="{A19E4C81-BB55-4319-A81C-3BC6F559E798}" type="presParOf" srcId="{E51CF581-9BF3-415D-83FA-FDEF571B7DF7}" destId="{292830D6-2A47-41A2-BD31-9603A9E8028D}" srcOrd="1" destOrd="0" presId="urn:microsoft.com/office/officeart/2005/8/layout/chevron2"/>
    <dgm:cxn modelId="{7FB39A2C-A3E5-453B-A2CC-7A5086EEC762}" type="presParOf" srcId="{512612A9-387A-43D3-8C61-437DF038F80C}" destId="{1E4B39C1-69E7-4180-8EB2-F45A7460F55D}" srcOrd="5" destOrd="0" presId="urn:microsoft.com/office/officeart/2005/8/layout/chevron2"/>
    <dgm:cxn modelId="{61ACAC46-94A4-4B1C-8235-8AB271E889D9}" type="presParOf" srcId="{512612A9-387A-43D3-8C61-437DF038F80C}" destId="{DF2C9033-5186-4B88-BE0F-59B88D98295E}" srcOrd="6" destOrd="0" presId="urn:microsoft.com/office/officeart/2005/8/layout/chevron2"/>
    <dgm:cxn modelId="{719F7D1C-6D4F-43C5-8735-7BB2B6E20148}" type="presParOf" srcId="{DF2C9033-5186-4B88-BE0F-59B88D98295E}" destId="{678487B2-25C8-458C-9FB1-F12A726A43B7}" srcOrd="0" destOrd="0" presId="urn:microsoft.com/office/officeart/2005/8/layout/chevron2"/>
    <dgm:cxn modelId="{10DE8AAD-51AA-4B1A-8610-E9BBA8C994E8}" type="presParOf" srcId="{DF2C9033-5186-4B88-BE0F-59B88D98295E}" destId="{C1C3AF12-6644-43C4-9A1A-6B240641E22F}" srcOrd="1" destOrd="0" presId="urn:microsoft.com/office/officeart/2005/8/layout/chevron2"/>
    <dgm:cxn modelId="{C592E807-4869-4E6D-83F6-4CE469BE6163}" type="presParOf" srcId="{512612A9-387A-43D3-8C61-437DF038F80C}" destId="{0A36757D-1C2C-4FA1-8BFB-48A3003029EC}" srcOrd="7" destOrd="0" presId="urn:microsoft.com/office/officeart/2005/8/layout/chevron2"/>
    <dgm:cxn modelId="{02A8FB9A-A40F-4992-9741-CBE2B5BB93AD}" type="presParOf" srcId="{512612A9-387A-43D3-8C61-437DF038F80C}" destId="{69719A8E-B74E-43AE-B45F-CA3693B25A84}" srcOrd="8" destOrd="0" presId="urn:microsoft.com/office/officeart/2005/8/layout/chevron2"/>
    <dgm:cxn modelId="{0539ACC4-43D0-42F3-96FC-961695EB6E16}" type="presParOf" srcId="{69719A8E-B74E-43AE-B45F-CA3693B25A84}" destId="{2BB171D9-B0FD-4089-A5BF-AA0D065D1A2C}" srcOrd="0" destOrd="0" presId="urn:microsoft.com/office/officeart/2005/8/layout/chevron2"/>
    <dgm:cxn modelId="{A291EA13-94C6-45E1-B768-93E55968A20E}" type="presParOf" srcId="{69719A8E-B74E-43AE-B45F-CA3693B25A84}" destId="{968947CF-20C5-4388-A4B5-EB88A73C79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C11983-2E40-4C0D-BA81-7B8DF9086E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0D2F3406-6AB9-4F08-902D-8B43371FA99D}">
      <dgm:prSet phldrT="[テキスト]"/>
      <dgm:spPr>
        <a:solidFill>
          <a:schemeClr val="bg2">
            <a:lumMod val="90000"/>
          </a:schemeClr>
        </a:solidFill>
      </dgm:spPr>
      <dgm:t>
        <a:bodyPr/>
        <a:lstStyle/>
        <a:p>
          <a:r>
            <a:rPr kumimoji="1" lang="ja-JP" altLang="en-US" dirty="0" smtClean="0">
              <a:latin typeface="メイリオ" panose="020B0604030504040204" pitchFamily="50" charset="-128"/>
              <a:ea typeface="メイリオ" panose="020B0604030504040204" pitchFamily="50" charset="-128"/>
            </a:rPr>
            <a:t>事務職への絞り</a:t>
          </a:r>
          <a:endParaRPr kumimoji="1" lang="ja-JP" altLang="en-US" dirty="0">
            <a:latin typeface="メイリオ" panose="020B0604030504040204" pitchFamily="50" charset="-128"/>
            <a:ea typeface="メイリオ" panose="020B0604030504040204" pitchFamily="50" charset="-128"/>
          </a:endParaRPr>
        </a:p>
      </dgm:t>
    </dgm:pt>
    <dgm:pt modelId="{8DAF07F0-6441-40FF-A002-47EB5127EF6C}" type="parTrans" cxnId="{A8E2F404-9EDB-41C3-84AB-FEEE36EE50A7}">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7AE6FA8A-4A8D-41E6-B693-6FC534259487}" type="sibTrans" cxnId="{A8E2F404-9EDB-41C3-84AB-FEEE36EE50A7}">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B0FD4F54-F4CB-4530-8E24-8A95E54113E4}">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能力や職業についての理解不足</a:t>
          </a:r>
          <a:endParaRPr kumimoji="1" lang="ja-JP" altLang="en-US" dirty="0">
            <a:latin typeface="メイリオ" panose="020B0604030504040204" pitchFamily="50" charset="-128"/>
            <a:ea typeface="メイリオ" panose="020B0604030504040204" pitchFamily="50" charset="-128"/>
          </a:endParaRPr>
        </a:p>
      </dgm:t>
    </dgm:pt>
    <dgm:pt modelId="{274AACCD-9BB2-487A-9B3E-0720BF46D720}" type="parTrans" cxnId="{B51ECB81-2D78-4AF7-B25C-76E98BDA527F}">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F583461C-DA15-438C-BD09-9ABC09FD522F}" type="sibTrans" cxnId="{B51ECB81-2D78-4AF7-B25C-76E98BDA527F}">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8D2DD764-5A04-4FF9-8D53-7B3B2FC737F8}">
      <dgm:prSet phldrT="[テキスト]"/>
      <dgm:spPr>
        <a:solidFill>
          <a:schemeClr val="bg2">
            <a:lumMod val="90000"/>
          </a:schemeClr>
        </a:solidFill>
      </dgm:spPr>
      <dgm:t>
        <a:bodyPr/>
        <a:lstStyle/>
        <a:p>
          <a:r>
            <a:rPr kumimoji="1" lang="ja-JP" altLang="en-US" dirty="0" smtClean="0">
              <a:latin typeface="メイリオ" panose="020B0604030504040204" pitchFamily="50" charset="-128"/>
              <a:ea typeface="メイリオ" panose="020B0604030504040204" pitchFamily="50" charset="-128"/>
            </a:rPr>
            <a:t>人気のないブルーカラー系のセミナー</a:t>
          </a:r>
          <a:endParaRPr kumimoji="1" lang="ja-JP" altLang="en-US" dirty="0">
            <a:latin typeface="メイリオ" panose="020B0604030504040204" pitchFamily="50" charset="-128"/>
            <a:ea typeface="メイリオ" panose="020B0604030504040204" pitchFamily="50" charset="-128"/>
          </a:endParaRPr>
        </a:p>
      </dgm:t>
    </dgm:pt>
    <dgm:pt modelId="{FE319000-6492-4C58-A6A5-6D8A60D3FFF4}" type="parTrans" cxnId="{236AB88E-1307-4E70-ABA6-FD871F98D324}">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CFC839D0-688E-42E8-AE37-B8154C550907}" type="sibTrans" cxnId="{236AB88E-1307-4E70-ABA6-FD871F98D324}">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D3FF08D5-29DB-4452-A138-504B1EF54AD5}">
      <dgm:prSet phldrT="[テキスト]"/>
      <dgm:spPr/>
      <dgm:t>
        <a:bodyPr/>
        <a:lstStyle/>
        <a:p>
          <a:r>
            <a:rPr kumimoji="1" lang="ja-JP" altLang="en-US" dirty="0" smtClean="0">
              <a:latin typeface="メイリオ" panose="020B0604030504040204" pitchFamily="50" charset="-128"/>
              <a:ea typeface="メイリオ" panose="020B0604030504040204" pitchFamily="50" charset="-128"/>
            </a:rPr>
            <a:t>就職につながりやすい</a:t>
          </a:r>
          <a:endParaRPr kumimoji="1" lang="ja-JP" altLang="en-US" dirty="0">
            <a:latin typeface="メイリオ" panose="020B0604030504040204" pitchFamily="50" charset="-128"/>
            <a:ea typeface="メイリオ" panose="020B0604030504040204" pitchFamily="50" charset="-128"/>
          </a:endParaRPr>
        </a:p>
      </dgm:t>
    </dgm:pt>
    <dgm:pt modelId="{3E14EE0B-5A41-4485-8DA4-2DA58E6B1398}" type="parTrans" cxnId="{C86E4A64-5E67-423F-B965-5CFB70CFA3AF}">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EB5A34AB-AB1E-4BCC-8CED-2D7C96277A44}" type="sibTrans" cxnId="{C86E4A64-5E67-423F-B965-5CFB70CFA3AF}">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4C18B3B7-CC9B-4AA6-9B38-98F9E4A4FC68}" type="pres">
      <dgm:prSet presAssocID="{20C11983-2E40-4C0D-BA81-7B8DF9086E01}" presName="linear" presStyleCnt="0">
        <dgm:presLayoutVars>
          <dgm:animLvl val="lvl"/>
          <dgm:resizeHandles val="exact"/>
        </dgm:presLayoutVars>
      </dgm:prSet>
      <dgm:spPr/>
      <dgm:t>
        <a:bodyPr/>
        <a:lstStyle/>
        <a:p>
          <a:endParaRPr kumimoji="1" lang="ja-JP" altLang="en-US"/>
        </a:p>
      </dgm:t>
    </dgm:pt>
    <dgm:pt modelId="{19BE1D80-AADF-4C09-9EB1-E31F9DFA612B}" type="pres">
      <dgm:prSet presAssocID="{0D2F3406-6AB9-4F08-902D-8B43371FA99D}" presName="parentText" presStyleLbl="node1" presStyleIdx="0" presStyleCnt="2">
        <dgm:presLayoutVars>
          <dgm:chMax val="0"/>
          <dgm:bulletEnabled val="1"/>
        </dgm:presLayoutVars>
      </dgm:prSet>
      <dgm:spPr/>
      <dgm:t>
        <a:bodyPr/>
        <a:lstStyle/>
        <a:p>
          <a:endParaRPr kumimoji="1" lang="ja-JP" altLang="en-US"/>
        </a:p>
      </dgm:t>
    </dgm:pt>
    <dgm:pt modelId="{F867F5D6-7668-467A-AAE4-332EE73E9275}" type="pres">
      <dgm:prSet presAssocID="{0D2F3406-6AB9-4F08-902D-8B43371FA99D}" presName="childText" presStyleLbl="revTx" presStyleIdx="0" presStyleCnt="2">
        <dgm:presLayoutVars>
          <dgm:bulletEnabled val="1"/>
        </dgm:presLayoutVars>
      </dgm:prSet>
      <dgm:spPr/>
      <dgm:t>
        <a:bodyPr/>
        <a:lstStyle/>
        <a:p>
          <a:endParaRPr kumimoji="1" lang="ja-JP" altLang="en-US"/>
        </a:p>
      </dgm:t>
    </dgm:pt>
    <dgm:pt modelId="{AC6C1C14-6AEB-4198-9B5A-718AAA07A3C0}" type="pres">
      <dgm:prSet presAssocID="{8D2DD764-5A04-4FF9-8D53-7B3B2FC737F8}" presName="parentText" presStyleLbl="node1" presStyleIdx="1" presStyleCnt="2">
        <dgm:presLayoutVars>
          <dgm:chMax val="0"/>
          <dgm:bulletEnabled val="1"/>
        </dgm:presLayoutVars>
      </dgm:prSet>
      <dgm:spPr/>
      <dgm:t>
        <a:bodyPr/>
        <a:lstStyle/>
        <a:p>
          <a:endParaRPr kumimoji="1" lang="ja-JP" altLang="en-US"/>
        </a:p>
      </dgm:t>
    </dgm:pt>
    <dgm:pt modelId="{E3A89D77-FA9B-41A1-8AAC-E9AECEA52390}" type="pres">
      <dgm:prSet presAssocID="{8D2DD764-5A04-4FF9-8D53-7B3B2FC737F8}" presName="childText" presStyleLbl="revTx" presStyleIdx="1" presStyleCnt="2">
        <dgm:presLayoutVars>
          <dgm:bulletEnabled val="1"/>
        </dgm:presLayoutVars>
      </dgm:prSet>
      <dgm:spPr/>
      <dgm:t>
        <a:bodyPr/>
        <a:lstStyle/>
        <a:p>
          <a:endParaRPr kumimoji="1" lang="ja-JP" altLang="en-US"/>
        </a:p>
      </dgm:t>
    </dgm:pt>
  </dgm:ptLst>
  <dgm:cxnLst>
    <dgm:cxn modelId="{0E911B1F-E9C8-4519-9CB7-CA9823E88073}" type="presOf" srcId="{B0FD4F54-F4CB-4530-8E24-8A95E54113E4}" destId="{F867F5D6-7668-467A-AAE4-332EE73E9275}" srcOrd="0" destOrd="0" presId="urn:microsoft.com/office/officeart/2005/8/layout/vList2"/>
    <dgm:cxn modelId="{B51ECB81-2D78-4AF7-B25C-76E98BDA527F}" srcId="{0D2F3406-6AB9-4F08-902D-8B43371FA99D}" destId="{B0FD4F54-F4CB-4530-8E24-8A95E54113E4}" srcOrd="0" destOrd="0" parTransId="{274AACCD-9BB2-487A-9B3E-0720BF46D720}" sibTransId="{F583461C-DA15-438C-BD09-9ABC09FD522F}"/>
    <dgm:cxn modelId="{6E232894-8ECF-4224-A08C-371CBCBBE019}" type="presOf" srcId="{20C11983-2E40-4C0D-BA81-7B8DF9086E01}" destId="{4C18B3B7-CC9B-4AA6-9B38-98F9E4A4FC68}" srcOrd="0" destOrd="0" presId="urn:microsoft.com/office/officeart/2005/8/layout/vList2"/>
    <dgm:cxn modelId="{DD478D3B-6C67-4C32-BAAD-157F68BC4937}" type="presOf" srcId="{D3FF08D5-29DB-4452-A138-504B1EF54AD5}" destId="{E3A89D77-FA9B-41A1-8AAC-E9AECEA52390}" srcOrd="0" destOrd="0" presId="urn:microsoft.com/office/officeart/2005/8/layout/vList2"/>
    <dgm:cxn modelId="{C86E4A64-5E67-423F-B965-5CFB70CFA3AF}" srcId="{8D2DD764-5A04-4FF9-8D53-7B3B2FC737F8}" destId="{D3FF08D5-29DB-4452-A138-504B1EF54AD5}" srcOrd="0" destOrd="0" parTransId="{3E14EE0B-5A41-4485-8DA4-2DA58E6B1398}" sibTransId="{EB5A34AB-AB1E-4BCC-8CED-2D7C96277A44}"/>
    <dgm:cxn modelId="{08FEBBEF-91DD-4990-B5A9-6608BAED9E66}" type="presOf" srcId="{0D2F3406-6AB9-4F08-902D-8B43371FA99D}" destId="{19BE1D80-AADF-4C09-9EB1-E31F9DFA612B}" srcOrd="0" destOrd="0" presId="urn:microsoft.com/office/officeart/2005/8/layout/vList2"/>
    <dgm:cxn modelId="{236AB88E-1307-4E70-ABA6-FD871F98D324}" srcId="{20C11983-2E40-4C0D-BA81-7B8DF9086E01}" destId="{8D2DD764-5A04-4FF9-8D53-7B3B2FC737F8}" srcOrd="1" destOrd="0" parTransId="{FE319000-6492-4C58-A6A5-6D8A60D3FFF4}" sibTransId="{CFC839D0-688E-42E8-AE37-B8154C550907}"/>
    <dgm:cxn modelId="{88BC98EA-F9A4-4543-8467-A8E445FBB99D}" type="presOf" srcId="{8D2DD764-5A04-4FF9-8D53-7B3B2FC737F8}" destId="{AC6C1C14-6AEB-4198-9B5A-718AAA07A3C0}" srcOrd="0" destOrd="0" presId="urn:microsoft.com/office/officeart/2005/8/layout/vList2"/>
    <dgm:cxn modelId="{A8E2F404-9EDB-41C3-84AB-FEEE36EE50A7}" srcId="{20C11983-2E40-4C0D-BA81-7B8DF9086E01}" destId="{0D2F3406-6AB9-4F08-902D-8B43371FA99D}" srcOrd="0" destOrd="0" parTransId="{8DAF07F0-6441-40FF-A002-47EB5127EF6C}" sibTransId="{7AE6FA8A-4A8D-41E6-B693-6FC534259487}"/>
    <dgm:cxn modelId="{149FA814-5D73-478A-94DE-8A776F42D677}" type="presParOf" srcId="{4C18B3B7-CC9B-4AA6-9B38-98F9E4A4FC68}" destId="{19BE1D80-AADF-4C09-9EB1-E31F9DFA612B}" srcOrd="0" destOrd="0" presId="urn:microsoft.com/office/officeart/2005/8/layout/vList2"/>
    <dgm:cxn modelId="{0AAC647B-D3AC-4322-9AA7-42E395014431}" type="presParOf" srcId="{4C18B3B7-CC9B-4AA6-9B38-98F9E4A4FC68}" destId="{F867F5D6-7668-467A-AAE4-332EE73E9275}" srcOrd="1" destOrd="0" presId="urn:microsoft.com/office/officeart/2005/8/layout/vList2"/>
    <dgm:cxn modelId="{C875E2BB-8733-40DD-B3B8-B79F8D7284B8}" type="presParOf" srcId="{4C18B3B7-CC9B-4AA6-9B38-98F9E4A4FC68}" destId="{AC6C1C14-6AEB-4198-9B5A-718AAA07A3C0}" srcOrd="2" destOrd="0" presId="urn:microsoft.com/office/officeart/2005/8/layout/vList2"/>
    <dgm:cxn modelId="{956A466F-833A-4E12-B3FE-D8238119D5D9}" type="presParOf" srcId="{4C18B3B7-CC9B-4AA6-9B38-98F9E4A4FC68}" destId="{E3A89D77-FA9B-41A1-8AAC-E9AECEA5239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43CA60-7A34-4B50-82B8-32557E57E5A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kumimoji="1" lang="ja-JP" altLang="en-US"/>
        </a:p>
      </dgm:t>
    </dgm:pt>
    <dgm:pt modelId="{1B0C73AE-0E9A-4960-9456-67A63C42A5E5}">
      <dgm:prSet phldrT="[テキスト]" custT="1"/>
      <dgm:spPr/>
      <dgm:t>
        <a:bodyPr/>
        <a:lstStyle/>
        <a:p>
          <a:r>
            <a:rPr kumimoji="1" lang="ja-JP" altLang="en-US" sz="1800" smtClean="0">
              <a:latin typeface="メイリオ" panose="020B0604030504040204" pitchFamily="50" charset="-128"/>
              <a:ea typeface="メイリオ" panose="020B0604030504040204" pitchFamily="50" charset="-128"/>
            </a:rPr>
            <a:t>ひとり親に向けた幅広い職種説明会・トライアル雇用の促進</a:t>
          </a:r>
          <a:endParaRPr kumimoji="1" lang="en-US" altLang="ja-JP" sz="1800" smtClean="0">
            <a:latin typeface="メイリオ" panose="020B0604030504040204" pitchFamily="50" charset="-128"/>
            <a:ea typeface="メイリオ" panose="020B0604030504040204" pitchFamily="50" charset="-128"/>
          </a:endParaRPr>
        </a:p>
        <a:p>
          <a:r>
            <a:rPr kumimoji="1" lang="ja-JP" altLang="en-US" sz="1800" smtClean="0">
              <a:latin typeface="メイリオ" panose="020B0604030504040204" pitchFamily="50" charset="-128"/>
              <a:ea typeface="メイリオ" panose="020B0604030504040204" pitchFamily="50" charset="-128"/>
            </a:rPr>
            <a:t>支援員との面談による適性に合った仕事</a:t>
          </a:r>
          <a:endParaRPr kumimoji="1" lang="ja-JP" altLang="en-US" sz="1800" dirty="0">
            <a:latin typeface="メイリオ" panose="020B0604030504040204" pitchFamily="50" charset="-128"/>
            <a:ea typeface="メイリオ" panose="020B0604030504040204" pitchFamily="50" charset="-128"/>
          </a:endParaRPr>
        </a:p>
      </dgm:t>
    </dgm:pt>
    <dgm:pt modelId="{15BA423C-A434-42B4-BF53-16370D02F835}" type="parTrans" cxnId="{1567ACBC-DE09-420A-8E22-DEFF8B35347B}">
      <dgm:prSet/>
      <dgm:spPr/>
      <dgm:t>
        <a:bodyPr/>
        <a:lstStyle/>
        <a:p>
          <a:endParaRPr kumimoji="1" lang="ja-JP" altLang="en-US"/>
        </a:p>
      </dgm:t>
    </dgm:pt>
    <dgm:pt modelId="{FA543496-192F-46E5-ADF9-8B7BB8E7BC8E}" type="sibTrans" cxnId="{1567ACBC-DE09-420A-8E22-DEFF8B35347B}">
      <dgm:prSet/>
      <dgm:spPr/>
      <dgm:t>
        <a:bodyPr/>
        <a:lstStyle/>
        <a:p>
          <a:endParaRPr kumimoji="1" lang="ja-JP" altLang="en-US"/>
        </a:p>
      </dgm:t>
    </dgm:pt>
    <dgm:pt modelId="{055AE9F2-F8BE-4E8D-A117-545B1BAC00AE}" type="pres">
      <dgm:prSet presAssocID="{8543CA60-7A34-4B50-82B8-32557E57E5A9}" presName="linear" presStyleCnt="0">
        <dgm:presLayoutVars>
          <dgm:animLvl val="lvl"/>
          <dgm:resizeHandles val="exact"/>
        </dgm:presLayoutVars>
      </dgm:prSet>
      <dgm:spPr/>
      <dgm:t>
        <a:bodyPr/>
        <a:lstStyle/>
        <a:p>
          <a:endParaRPr kumimoji="1" lang="ja-JP" altLang="en-US"/>
        </a:p>
      </dgm:t>
    </dgm:pt>
    <dgm:pt modelId="{D75798CE-F986-41F1-98F0-325E692ADFCC}" type="pres">
      <dgm:prSet presAssocID="{1B0C73AE-0E9A-4960-9456-67A63C42A5E5}" presName="parentText" presStyleLbl="node1" presStyleIdx="0" presStyleCnt="1" custScaleY="88820" custLinFactNeighborX="-1568" custLinFactNeighborY="11353">
        <dgm:presLayoutVars>
          <dgm:chMax val="0"/>
          <dgm:bulletEnabled val="1"/>
        </dgm:presLayoutVars>
      </dgm:prSet>
      <dgm:spPr/>
      <dgm:t>
        <a:bodyPr/>
        <a:lstStyle/>
        <a:p>
          <a:endParaRPr kumimoji="1" lang="ja-JP" altLang="en-US"/>
        </a:p>
      </dgm:t>
    </dgm:pt>
  </dgm:ptLst>
  <dgm:cxnLst>
    <dgm:cxn modelId="{D97B9797-8F72-4EED-86CA-7C9FFCB59D3B}" type="presOf" srcId="{8543CA60-7A34-4B50-82B8-32557E57E5A9}" destId="{055AE9F2-F8BE-4E8D-A117-545B1BAC00AE}" srcOrd="0" destOrd="0" presId="urn:microsoft.com/office/officeart/2005/8/layout/vList2"/>
    <dgm:cxn modelId="{10EAA853-6378-4028-B2B2-9D24A45F4D11}" type="presOf" srcId="{1B0C73AE-0E9A-4960-9456-67A63C42A5E5}" destId="{D75798CE-F986-41F1-98F0-325E692ADFCC}" srcOrd="0" destOrd="0" presId="urn:microsoft.com/office/officeart/2005/8/layout/vList2"/>
    <dgm:cxn modelId="{1567ACBC-DE09-420A-8E22-DEFF8B35347B}" srcId="{8543CA60-7A34-4B50-82B8-32557E57E5A9}" destId="{1B0C73AE-0E9A-4960-9456-67A63C42A5E5}" srcOrd="0" destOrd="0" parTransId="{15BA423C-A434-42B4-BF53-16370D02F835}" sibTransId="{FA543496-192F-46E5-ADF9-8B7BB8E7BC8E}"/>
    <dgm:cxn modelId="{917D6171-AAF6-4BC1-AD23-62255244C2C6}" type="presParOf" srcId="{055AE9F2-F8BE-4E8D-A117-545B1BAC00AE}" destId="{D75798CE-F986-41F1-98F0-325E692ADFC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A754B2-FAD4-456A-A4ED-EF9919651A1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kumimoji="1" lang="ja-JP" altLang="en-US"/>
        </a:p>
      </dgm:t>
    </dgm:pt>
    <dgm:pt modelId="{295DD96A-155C-474E-82D9-39C2B5C15E13}">
      <dgm:prSet phldrT="[テキスト]"/>
      <dgm:spPr>
        <a:solidFill>
          <a:srgbClr val="FAE2F9"/>
        </a:solidFill>
      </dgm:spPr>
      <dgm:t>
        <a:bodyPr/>
        <a:lstStyle/>
        <a:p>
          <a:r>
            <a:rPr kumimoji="1" lang="ja-JP" altLang="en-US" b="1" dirty="0" smtClean="0">
              <a:solidFill>
                <a:schemeClr val="accent6">
                  <a:lumMod val="75000"/>
                </a:schemeClr>
              </a:solidFill>
            </a:rPr>
            <a:t>充足率の低下</a:t>
          </a:r>
          <a:endParaRPr kumimoji="1" lang="ja-JP" altLang="en-US" b="1" dirty="0">
            <a:solidFill>
              <a:schemeClr val="accent6">
                <a:lumMod val="75000"/>
              </a:schemeClr>
            </a:solidFill>
          </a:endParaRPr>
        </a:p>
      </dgm:t>
    </dgm:pt>
    <dgm:pt modelId="{C1214903-3819-4EA1-ACF7-09BC38B2E6C9}" type="parTrans" cxnId="{BD090051-B730-4F71-9023-CD74B22D480C}">
      <dgm:prSet/>
      <dgm:spPr/>
      <dgm:t>
        <a:bodyPr/>
        <a:lstStyle/>
        <a:p>
          <a:endParaRPr kumimoji="1" lang="ja-JP" altLang="en-US"/>
        </a:p>
      </dgm:t>
    </dgm:pt>
    <dgm:pt modelId="{6C0F5FA2-9313-4969-A71F-0A31C404EC23}" type="sibTrans" cxnId="{BD090051-B730-4F71-9023-CD74B22D480C}">
      <dgm:prSet/>
      <dgm:spPr/>
      <dgm:t>
        <a:bodyPr/>
        <a:lstStyle/>
        <a:p>
          <a:endParaRPr kumimoji="1" lang="ja-JP" altLang="en-US"/>
        </a:p>
      </dgm:t>
    </dgm:pt>
    <dgm:pt modelId="{2F0284B9-B97B-428C-9AA2-2BBAE05A00A9}">
      <dgm:prSet phldrT="[テキスト]"/>
      <dgm:spPr>
        <a:solidFill>
          <a:schemeClr val="accent1">
            <a:lumMod val="20000"/>
            <a:lumOff val="80000"/>
          </a:schemeClr>
        </a:solidFill>
      </dgm:spPr>
      <dgm:t>
        <a:bodyPr/>
        <a:lstStyle/>
        <a:p>
          <a:r>
            <a:rPr kumimoji="1" lang="ja-JP" altLang="en-US" b="1" dirty="0" smtClean="0">
              <a:solidFill>
                <a:schemeClr val="accent6">
                  <a:lumMod val="75000"/>
                </a:schemeClr>
              </a:solidFill>
            </a:rPr>
            <a:t>暫定</a:t>
          </a:r>
          <a:endParaRPr kumimoji="1" lang="en-US" altLang="ja-JP" b="1" dirty="0" smtClean="0">
            <a:solidFill>
              <a:schemeClr val="accent6">
                <a:lumMod val="75000"/>
              </a:schemeClr>
            </a:solidFill>
          </a:endParaRPr>
        </a:p>
        <a:p>
          <a:r>
            <a:rPr kumimoji="1" lang="ja-JP" altLang="en-US" b="1" dirty="0" smtClean="0">
              <a:solidFill>
                <a:schemeClr val="accent6">
                  <a:lumMod val="75000"/>
                </a:schemeClr>
              </a:solidFill>
            </a:rPr>
            <a:t>定員の</a:t>
          </a:r>
          <a:endParaRPr kumimoji="1" lang="en-US" altLang="ja-JP" b="1" dirty="0" smtClean="0">
            <a:solidFill>
              <a:schemeClr val="accent6">
                <a:lumMod val="75000"/>
              </a:schemeClr>
            </a:solidFill>
          </a:endParaRPr>
        </a:p>
        <a:p>
          <a:r>
            <a:rPr kumimoji="1" lang="ja-JP" altLang="en-US" b="1" dirty="0" smtClean="0">
              <a:solidFill>
                <a:schemeClr val="accent6">
                  <a:lumMod val="75000"/>
                </a:schemeClr>
              </a:solidFill>
            </a:rPr>
            <a:t>設定</a:t>
          </a:r>
          <a:endParaRPr kumimoji="1" lang="ja-JP" altLang="en-US" b="1" dirty="0">
            <a:solidFill>
              <a:schemeClr val="accent6">
                <a:lumMod val="75000"/>
              </a:schemeClr>
            </a:solidFill>
          </a:endParaRPr>
        </a:p>
      </dgm:t>
    </dgm:pt>
    <dgm:pt modelId="{D78051AC-75A3-4533-871A-8BFEAC4C0904}" type="parTrans" cxnId="{D970E5CC-7C97-4C48-8DF4-15D170131646}">
      <dgm:prSet/>
      <dgm:spPr/>
      <dgm:t>
        <a:bodyPr/>
        <a:lstStyle/>
        <a:p>
          <a:endParaRPr kumimoji="1" lang="ja-JP" altLang="en-US"/>
        </a:p>
      </dgm:t>
    </dgm:pt>
    <dgm:pt modelId="{BDF4D119-7F22-4386-AFD4-B7C348921008}" type="sibTrans" cxnId="{D970E5CC-7C97-4C48-8DF4-15D170131646}">
      <dgm:prSet/>
      <dgm:spPr/>
      <dgm:t>
        <a:bodyPr/>
        <a:lstStyle/>
        <a:p>
          <a:endParaRPr kumimoji="1" lang="ja-JP" altLang="en-US"/>
        </a:p>
      </dgm:t>
    </dgm:pt>
    <dgm:pt modelId="{F197CB51-C7D0-4FE1-920B-FB1C3DA914A3}">
      <dgm:prSet phldrT="[テキスト]"/>
      <dgm:spPr>
        <a:solidFill>
          <a:schemeClr val="accent2">
            <a:lumMod val="20000"/>
            <a:lumOff val="80000"/>
          </a:schemeClr>
        </a:solidFill>
      </dgm:spPr>
      <dgm:t>
        <a:bodyPr/>
        <a:lstStyle/>
        <a:p>
          <a:r>
            <a:rPr kumimoji="1" lang="ja-JP" altLang="en-US" b="1" dirty="0" smtClean="0">
              <a:solidFill>
                <a:schemeClr val="accent6">
                  <a:lumMod val="75000"/>
                </a:schemeClr>
              </a:solidFill>
            </a:rPr>
            <a:t>措置費の減額</a:t>
          </a:r>
          <a:endParaRPr kumimoji="1" lang="ja-JP" altLang="en-US" b="1" dirty="0">
            <a:solidFill>
              <a:schemeClr val="accent6">
                <a:lumMod val="75000"/>
              </a:schemeClr>
            </a:solidFill>
          </a:endParaRPr>
        </a:p>
      </dgm:t>
    </dgm:pt>
    <dgm:pt modelId="{FCBF758A-DFF5-4684-93CE-02A2CEA9C4F9}" type="parTrans" cxnId="{8E87048E-CC37-4B11-90D6-FABB05F8A120}">
      <dgm:prSet/>
      <dgm:spPr/>
      <dgm:t>
        <a:bodyPr/>
        <a:lstStyle/>
        <a:p>
          <a:endParaRPr kumimoji="1" lang="ja-JP" altLang="en-US"/>
        </a:p>
      </dgm:t>
    </dgm:pt>
    <dgm:pt modelId="{DF376F61-0627-4500-8CD2-5AA50B705BA2}" type="sibTrans" cxnId="{8E87048E-CC37-4B11-90D6-FABB05F8A120}">
      <dgm:prSet/>
      <dgm:spPr/>
      <dgm:t>
        <a:bodyPr/>
        <a:lstStyle/>
        <a:p>
          <a:endParaRPr kumimoji="1" lang="ja-JP" altLang="en-US"/>
        </a:p>
      </dgm:t>
    </dgm:pt>
    <dgm:pt modelId="{484BA78E-A907-4B2E-86A2-BC4BB8CA2413}">
      <dgm:prSet phldrT="[テキスト]"/>
      <dgm:spPr>
        <a:solidFill>
          <a:schemeClr val="accent6">
            <a:lumMod val="40000"/>
            <a:lumOff val="60000"/>
          </a:schemeClr>
        </a:solidFill>
      </dgm:spPr>
      <dgm:t>
        <a:bodyPr/>
        <a:lstStyle/>
        <a:p>
          <a:r>
            <a:rPr kumimoji="1" lang="ja-JP" altLang="en-US" b="1" dirty="0" smtClean="0">
              <a:solidFill>
                <a:schemeClr val="accent6">
                  <a:lumMod val="75000"/>
                </a:schemeClr>
              </a:solidFill>
            </a:rPr>
            <a:t>支援力の低下</a:t>
          </a:r>
          <a:endParaRPr kumimoji="1" lang="ja-JP" altLang="en-US" b="1" dirty="0">
            <a:solidFill>
              <a:schemeClr val="accent6">
                <a:lumMod val="75000"/>
              </a:schemeClr>
            </a:solidFill>
          </a:endParaRPr>
        </a:p>
      </dgm:t>
    </dgm:pt>
    <dgm:pt modelId="{7096ECDD-446B-4BAD-8FC1-D5FFD3B518AE}" type="parTrans" cxnId="{40B05939-ECF1-4A3C-9FB9-AC0F50949B40}">
      <dgm:prSet/>
      <dgm:spPr/>
      <dgm:t>
        <a:bodyPr/>
        <a:lstStyle/>
        <a:p>
          <a:endParaRPr kumimoji="1" lang="ja-JP" altLang="en-US"/>
        </a:p>
      </dgm:t>
    </dgm:pt>
    <dgm:pt modelId="{51F4DDDB-2173-436E-BCA3-6FBA5DF7AA8A}" type="sibTrans" cxnId="{40B05939-ECF1-4A3C-9FB9-AC0F50949B40}">
      <dgm:prSet/>
      <dgm:spPr/>
      <dgm:t>
        <a:bodyPr/>
        <a:lstStyle/>
        <a:p>
          <a:endParaRPr kumimoji="1" lang="ja-JP" altLang="en-US"/>
        </a:p>
      </dgm:t>
    </dgm:pt>
    <dgm:pt modelId="{E22AAA18-40D8-4BB9-85C8-E4CA03BD75AD}" type="pres">
      <dgm:prSet presAssocID="{76A754B2-FAD4-456A-A4ED-EF9919651A11}" presName="cycle" presStyleCnt="0">
        <dgm:presLayoutVars>
          <dgm:dir/>
          <dgm:resizeHandles val="exact"/>
        </dgm:presLayoutVars>
      </dgm:prSet>
      <dgm:spPr/>
      <dgm:t>
        <a:bodyPr/>
        <a:lstStyle/>
        <a:p>
          <a:endParaRPr kumimoji="1" lang="ja-JP" altLang="en-US"/>
        </a:p>
      </dgm:t>
    </dgm:pt>
    <dgm:pt modelId="{FCE14EFB-1382-432C-A9EB-AB225BE7A0A3}" type="pres">
      <dgm:prSet presAssocID="{295DD96A-155C-474E-82D9-39C2B5C15E13}" presName="node" presStyleLbl="node1" presStyleIdx="0" presStyleCnt="4" custScaleX="129240" custScaleY="127262" custRadScaleRad="100317" custRadScaleInc="2081">
        <dgm:presLayoutVars>
          <dgm:bulletEnabled val="1"/>
        </dgm:presLayoutVars>
      </dgm:prSet>
      <dgm:spPr/>
      <dgm:t>
        <a:bodyPr/>
        <a:lstStyle/>
        <a:p>
          <a:endParaRPr kumimoji="1" lang="ja-JP" altLang="en-US"/>
        </a:p>
      </dgm:t>
    </dgm:pt>
    <dgm:pt modelId="{E677372B-EA05-4FAE-9F62-7B60CA889B77}" type="pres">
      <dgm:prSet presAssocID="{6C0F5FA2-9313-4969-A71F-0A31C404EC23}" presName="sibTrans" presStyleLbl="sibTrans2D1" presStyleIdx="0" presStyleCnt="4"/>
      <dgm:spPr/>
      <dgm:t>
        <a:bodyPr/>
        <a:lstStyle/>
        <a:p>
          <a:endParaRPr kumimoji="1" lang="ja-JP" altLang="en-US"/>
        </a:p>
      </dgm:t>
    </dgm:pt>
    <dgm:pt modelId="{C08447BC-050C-4661-98B7-5368C5E7BE43}" type="pres">
      <dgm:prSet presAssocID="{6C0F5FA2-9313-4969-A71F-0A31C404EC23}" presName="connectorText" presStyleLbl="sibTrans2D1" presStyleIdx="0" presStyleCnt="4"/>
      <dgm:spPr/>
      <dgm:t>
        <a:bodyPr/>
        <a:lstStyle/>
        <a:p>
          <a:endParaRPr kumimoji="1" lang="ja-JP" altLang="en-US"/>
        </a:p>
      </dgm:t>
    </dgm:pt>
    <dgm:pt modelId="{0E2A9A3A-3A1A-49B3-AE48-CB39EE52E254}" type="pres">
      <dgm:prSet presAssocID="{2F0284B9-B97B-428C-9AA2-2BBAE05A00A9}" presName="node" presStyleLbl="node1" presStyleIdx="1" presStyleCnt="4" custScaleX="129296" custScaleY="125875" custRadScaleRad="131325">
        <dgm:presLayoutVars>
          <dgm:bulletEnabled val="1"/>
        </dgm:presLayoutVars>
      </dgm:prSet>
      <dgm:spPr/>
      <dgm:t>
        <a:bodyPr/>
        <a:lstStyle/>
        <a:p>
          <a:endParaRPr kumimoji="1" lang="ja-JP" altLang="en-US"/>
        </a:p>
      </dgm:t>
    </dgm:pt>
    <dgm:pt modelId="{635E5E6F-E624-444B-A916-9CEEB9C4E3A1}" type="pres">
      <dgm:prSet presAssocID="{BDF4D119-7F22-4386-AFD4-B7C348921008}" presName="sibTrans" presStyleLbl="sibTrans2D1" presStyleIdx="1" presStyleCnt="4"/>
      <dgm:spPr/>
      <dgm:t>
        <a:bodyPr/>
        <a:lstStyle/>
        <a:p>
          <a:endParaRPr kumimoji="1" lang="ja-JP" altLang="en-US"/>
        </a:p>
      </dgm:t>
    </dgm:pt>
    <dgm:pt modelId="{17C347C0-803B-4CA2-A6D1-36F9F622D503}" type="pres">
      <dgm:prSet presAssocID="{BDF4D119-7F22-4386-AFD4-B7C348921008}" presName="connectorText" presStyleLbl="sibTrans2D1" presStyleIdx="1" presStyleCnt="4"/>
      <dgm:spPr/>
      <dgm:t>
        <a:bodyPr/>
        <a:lstStyle/>
        <a:p>
          <a:endParaRPr kumimoji="1" lang="ja-JP" altLang="en-US"/>
        </a:p>
      </dgm:t>
    </dgm:pt>
    <dgm:pt modelId="{8B81C082-5857-413D-8E22-E94D5876140B}" type="pres">
      <dgm:prSet presAssocID="{F197CB51-C7D0-4FE1-920B-FB1C3DA914A3}" presName="node" presStyleLbl="node1" presStyleIdx="2" presStyleCnt="4" custScaleX="125763" custScaleY="126850" custRadScaleRad="117629" custRadScaleInc="-3423">
        <dgm:presLayoutVars>
          <dgm:bulletEnabled val="1"/>
        </dgm:presLayoutVars>
      </dgm:prSet>
      <dgm:spPr/>
      <dgm:t>
        <a:bodyPr/>
        <a:lstStyle/>
        <a:p>
          <a:endParaRPr kumimoji="1" lang="ja-JP" altLang="en-US"/>
        </a:p>
      </dgm:t>
    </dgm:pt>
    <dgm:pt modelId="{10119EF4-AB12-4899-B540-5FF0C273D3C9}" type="pres">
      <dgm:prSet presAssocID="{DF376F61-0627-4500-8CD2-5AA50B705BA2}" presName="sibTrans" presStyleLbl="sibTrans2D1" presStyleIdx="2" presStyleCnt="4"/>
      <dgm:spPr/>
      <dgm:t>
        <a:bodyPr/>
        <a:lstStyle/>
        <a:p>
          <a:endParaRPr kumimoji="1" lang="ja-JP" altLang="en-US"/>
        </a:p>
      </dgm:t>
    </dgm:pt>
    <dgm:pt modelId="{A5B3B326-7CBE-4306-9A1B-31125FE1D438}" type="pres">
      <dgm:prSet presAssocID="{DF376F61-0627-4500-8CD2-5AA50B705BA2}" presName="connectorText" presStyleLbl="sibTrans2D1" presStyleIdx="2" presStyleCnt="4"/>
      <dgm:spPr/>
      <dgm:t>
        <a:bodyPr/>
        <a:lstStyle/>
        <a:p>
          <a:endParaRPr kumimoji="1" lang="ja-JP" altLang="en-US"/>
        </a:p>
      </dgm:t>
    </dgm:pt>
    <dgm:pt modelId="{08075E0D-FEE7-48D5-9217-D9D26FB4EB1E}" type="pres">
      <dgm:prSet presAssocID="{484BA78E-A907-4B2E-86A2-BC4BB8CA2413}" presName="node" presStyleLbl="node1" presStyleIdx="3" presStyleCnt="4" custScaleX="128804" custScaleY="130273" custRadScaleRad="117236" custRadScaleInc="-2251">
        <dgm:presLayoutVars>
          <dgm:bulletEnabled val="1"/>
        </dgm:presLayoutVars>
      </dgm:prSet>
      <dgm:spPr/>
      <dgm:t>
        <a:bodyPr/>
        <a:lstStyle/>
        <a:p>
          <a:endParaRPr kumimoji="1" lang="ja-JP" altLang="en-US"/>
        </a:p>
      </dgm:t>
    </dgm:pt>
    <dgm:pt modelId="{2D45AAC6-B3F2-4906-A088-16D3BD83F9F1}" type="pres">
      <dgm:prSet presAssocID="{51F4DDDB-2173-436E-BCA3-6FBA5DF7AA8A}" presName="sibTrans" presStyleLbl="sibTrans2D1" presStyleIdx="3" presStyleCnt="4"/>
      <dgm:spPr/>
      <dgm:t>
        <a:bodyPr/>
        <a:lstStyle/>
        <a:p>
          <a:endParaRPr kumimoji="1" lang="ja-JP" altLang="en-US"/>
        </a:p>
      </dgm:t>
    </dgm:pt>
    <dgm:pt modelId="{76D76E8B-3A4E-4621-9553-EEC979A4C998}" type="pres">
      <dgm:prSet presAssocID="{51F4DDDB-2173-436E-BCA3-6FBA5DF7AA8A}" presName="connectorText" presStyleLbl="sibTrans2D1" presStyleIdx="3" presStyleCnt="4"/>
      <dgm:spPr/>
      <dgm:t>
        <a:bodyPr/>
        <a:lstStyle/>
        <a:p>
          <a:endParaRPr kumimoji="1" lang="ja-JP" altLang="en-US"/>
        </a:p>
      </dgm:t>
    </dgm:pt>
  </dgm:ptLst>
  <dgm:cxnLst>
    <dgm:cxn modelId="{8531099E-C388-4356-8F54-8E74E7BC42F6}" type="presOf" srcId="{6C0F5FA2-9313-4969-A71F-0A31C404EC23}" destId="{E677372B-EA05-4FAE-9F62-7B60CA889B77}" srcOrd="0" destOrd="0" presId="urn:microsoft.com/office/officeart/2005/8/layout/cycle2"/>
    <dgm:cxn modelId="{D970E5CC-7C97-4C48-8DF4-15D170131646}" srcId="{76A754B2-FAD4-456A-A4ED-EF9919651A11}" destId="{2F0284B9-B97B-428C-9AA2-2BBAE05A00A9}" srcOrd="1" destOrd="0" parTransId="{D78051AC-75A3-4533-871A-8BFEAC4C0904}" sibTransId="{BDF4D119-7F22-4386-AFD4-B7C348921008}"/>
    <dgm:cxn modelId="{8E87048E-CC37-4B11-90D6-FABB05F8A120}" srcId="{76A754B2-FAD4-456A-A4ED-EF9919651A11}" destId="{F197CB51-C7D0-4FE1-920B-FB1C3DA914A3}" srcOrd="2" destOrd="0" parTransId="{FCBF758A-DFF5-4684-93CE-02A2CEA9C4F9}" sibTransId="{DF376F61-0627-4500-8CD2-5AA50B705BA2}"/>
    <dgm:cxn modelId="{7B08A27F-12D5-45B8-A11F-EE202AB2868D}" type="presOf" srcId="{BDF4D119-7F22-4386-AFD4-B7C348921008}" destId="{635E5E6F-E624-444B-A916-9CEEB9C4E3A1}" srcOrd="0" destOrd="0" presId="urn:microsoft.com/office/officeart/2005/8/layout/cycle2"/>
    <dgm:cxn modelId="{6BBD40F1-2627-4F61-B780-1258501740FE}" type="presOf" srcId="{295DD96A-155C-474E-82D9-39C2B5C15E13}" destId="{FCE14EFB-1382-432C-A9EB-AB225BE7A0A3}" srcOrd="0" destOrd="0" presId="urn:microsoft.com/office/officeart/2005/8/layout/cycle2"/>
    <dgm:cxn modelId="{EE7BA44C-6875-44F4-A5CF-013492F2A2F1}" type="presOf" srcId="{51F4DDDB-2173-436E-BCA3-6FBA5DF7AA8A}" destId="{76D76E8B-3A4E-4621-9553-EEC979A4C998}" srcOrd="1" destOrd="0" presId="urn:microsoft.com/office/officeart/2005/8/layout/cycle2"/>
    <dgm:cxn modelId="{9D7EF2B1-B35C-4304-B0B1-01EFA1A4B188}" type="presOf" srcId="{DF376F61-0627-4500-8CD2-5AA50B705BA2}" destId="{A5B3B326-7CBE-4306-9A1B-31125FE1D438}" srcOrd="1" destOrd="0" presId="urn:microsoft.com/office/officeart/2005/8/layout/cycle2"/>
    <dgm:cxn modelId="{EDAA141B-D5DF-4155-B30F-F222B8C5539C}" type="presOf" srcId="{76A754B2-FAD4-456A-A4ED-EF9919651A11}" destId="{E22AAA18-40D8-4BB9-85C8-E4CA03BD75AD}" srcOrd="0" destOrd="0" presId="urn:microsoft.com/office/officeart/2005/8/layout/cycle2"/>
    <dgm:cxn modelId="{16622992-52A3-4A0F-BC32-A607D047604E}" type="presOf" srcId="{DF376F61-0627-4500-8CD2-5AA50B705BA2}" destId="{10119EF4-AB12-4899-B540-5FF0C273D3C9}" srcOrd="0" destOrd="0" presId="urn:microsoft.com/office/officeart/2005/8/layout/cycle2"/>
    <dgm:cxn modelId="{BD090051-B730-4F71-9023-CD74B22D480C}" srcId="{76A754B2-FAD4-456A-A4ED-EF9919651A11}" destId="{295DD96A-155C-474E-82D9-39C2B5C15E13}" srcOrd="0" destOrd="0" parTransId="{C1214903-3819-4EA1-ACF7-09BC38B2E6C9}" sibTransId="{6C0F5FA2-9313-4969-A71F-0A31C404EC23}"/>
    <dgm:cxn modelId="{B93020AE-6AAE-4B96-92D5-C787A04ED493}" type="presOf" srcId="{F197CB51-C7D0-4FE1-920B-FB1C3DA914A3}" destId="{8B81C082-5857-413D-8E22-E94D5876140B}" srcOrd="0" destOrd="0" presId="urn:microsoft.com/office/officeart/2005/8/layout/cycle2"/>
    <dgm:cxn modelId="{40B05939-ECF1-4A3C-9FB9-AC0F50949B40}" srcId="{76A754B2-FAD4-456A-A4ED-EF9919651A11}" destId="{484BA78E-A907-4B2E-86A2-BC4BB8CA2413}" srcOrd="3" destOrd="0" parTransId="{7096ECDD-446B-4BAD-8FC1-D5FFD3B518AE}" sibTransId="{51F4DDDB-2173-436E-BCA3-6FBA5DF7AA8A}"/>
    <dgm:cxn modelId="{0EFDE8C3-A07E-4757-A256-99EEEB3158BC}" type="presOf" srcId="{484BA78E-A907-4B2E-86A2-BC4BB8CA2413}" destId="{08075E0D-FEE7-48D5-9217-D9D26FB4EB1E}" srcOrd="0" destOrd="0" presId="urn:microsoft.com/office/officeart/2005/8/layout/cycle2"/>
    <dgm:cxn modelId="{3AB1EFB5-F91D-472D-9245-9672BB9D35D5}" type="presOf" srcId="{2F0284B9-B97B-428C-9AA2-2BBAE05A00A9}" destId="{0E2A9A3A-3A1A-49B3-AE48-CB39EE52E254}" srcOrd="0" destOrd="0" presId="urn:microsoft.com/office/officeart/2005/8/layout/cycle2"/>
    <dgm:cxn modelId="{16227DED-CED6-47D9-9095-FA469AA95956}" type="presOf" srcId="{51F4DDDB-2173-436E-BCA3-6FBA5DF7AA8A}" destId="{2D45AAC6-B3F2-4906-A088-16D3BD83F9F1}" srcOrd="0" destOrd="0" presId="urn:microsoft.com/office/officeart/2005/8/layout/cycle2"/>
    <dgm:cxn modelId="{2A001779-71E5-4553-B257-30E7F18917D5}" type="presOf" srcId="{BDF4D119-7F22-4386-AFD4-B7C348921008}" destId="{17C347C0-803B-4CA2-A6D1-36F9F622D503}" srcOrd="1" destOrd="0" presId="urn:microsoft.com/office/officeart/2005/8/layout/cycle2"/>
    <dgm:cxn modelId="{12410311-764C-420A-B6AD-1C167D2F1C98}" type="presOf" srcId="{6C0F5FA2-9313-4969-A71F-0A31C404EC23}" destId="{C08447BC-050C-4661-98B7-5368C5E7BE43}" srcOrd="1" destOrd="0" presId="urn:microsoft.com/office/officeart/2005/8/layout/cycle2"/>
    <dgm:cxn modelId="{9FA08C4C-08A9-46F3-912B-0B3FA14B6191}" type="presParOf" srcId="{E22AAA18-40D8-4BB9-85C8-E4CA03BD75AD}" destId="{FCE14EFB-1382-432C-A9EB-AB225BE7A0A3}" srcOrd="0" destOrd="0" presId="urn:microsoft.com/office/officeart/2005/8/layout/cycle2"/>
    <dgm:cxn modelId="{3BF3DF55-0894-4917-8514-A22C1D4E92DB}" type="presParOf" srcId="{E22AAA18-40D8-4BB9-85C8-E4CA03BD75AD}" destId="{E677372B-EA05-4FAE-9F62-7B60CA889B77}" srcOrd="1" destOrd="0" presId="urn:microsoft.com/office/officeart/2005/8/layout/cycle2"/>
    <dgm:cxn modelId="{934CC6B8-9003-4210-8761-DF945521CC4B}" type="presParOf" srcId="{E677372B-EA05-4FAE-9F62-7B60CA889B77}" destId="{C08447BC-050C-4661-98B7-5368C5E7BE43}" srcOrd="0" destOrd="0" presId="urn:microsoft.com/office/officeart/2005/8/layout/cycle2"/>
    <dgm:cxn modelId="{0F7A9FC3-DF35-4677-9520-B71567B6308D}" type="presParOf" srcId="{E22AAA18-40D8-4BB9-85C8-E4CA03BD75AD}" destId="{0E2A9A3A-3A1A-49B3-AE48-CB39EE52E254}" srcOrd="2" destOrd="0" presId="urn:microsoft.com/office/officeart/2005/8/layout/cycle2"/>
    <dgm:cxn modelId="{C491A570-29AE-4947-81ED-E13DD37B7BB5}" type="presParOf" srcId="{E22AAA18-40D8-4BB9-85C8-E4CA03BD75AD}" destId="{635E5E6F-E624-444B-A916-9CEEB9C4E3A1}" srcOrd="3" destOrd="0" presId="urn:microsoft.com/office/officeart/2005/8/layout/cycle2"/>
    <dgm:cxn modelId="{6B57FED8-2925-4337-A1C8-43CF69632122}" type="presParOf" srcId="{635E5E6F-E624-444B-A916-9CEEB9C4E3A1}" destId="{17C347C0-803B-4CA2-A6D1-36F9F622D503}" srcOrd="0" destOrd="0" presId="urn:microsoft.com/office/officeart/2005/8/layout/cycle2"/>
    <dgm:cxn modelId="{88524823-B1B6-453D-A935-B9F632241ABF}" type="presParOf" srcId="{E22AAA18-40D8-4BB9-85C8-E4CA03BD75AD}" destId="{8B81C082-5857-413D-8E22-E94D5876140B}" srcOrd="4" destOrd="0" presId="urn:microsoft.com/office/officeart/2005/8/layout/cycle2"/>
    <dgm:cxn modelId="{59D5E60B-B45E-48D4-827B-39BDA1D103E0}" type="presParOf" srcId="{E22AAA18-40D8-4BB9-85C8-E4CA03BD75AD}" destId="{10119EF4-AB12-4899-B540-5FF0C273D3C9}" srcOrd="5" destOrd="0" presId="urn:microsoft.com/office/officeart/2005/8/layout/cycle2"/>
    <dgm:cxn modelId="{F3E65BF8-F0B0-43E7-A5CD-B6AF48E87837}" type="presParOf" srcId="{10119EF4-AB12-4899-B540-5FF0C273D3C9}" destId="{A5B3B326-7CBE-4306-9A1B-31125FE1D438}" srcOrd="0" destOrd="0" presId="urn:microsoft.com/office/officeart/2005/8/layout/cycle2"/>
    <dgm:cxn modelId="{97A33D09-3B59-49DA-BB46-C286631387B1}" type="presParOf" srcId="{E22AAA18-40D8-4BB9-85C8-E4CA03BD75AD}" destId="{08075E0D-FEE7-48D5-9217-D9D26FB4EB1E}" srcOrd="6" destOrd="0" presId="urn:microsoft.com/office/officeart/2005/8/layout/cycle2"/>
    <dgm:cxn modelId="{AB2A146E-FCEC-418A-86BC-96311ECD993A}" type="presParOf" srcId="{E22AAA18-40D8-4BB9-85C8-E4CA03BD75AD}" destId="{2D45AAC6-B3F2-4906-A088-16D3BD83F9F1}" srcOrd="7" destOrd="0" presId="urn:microsoft.com/office/officeart/2005/8/layout/cycle2"/>
    <dgm:cxn modelId="{7E731B30-42C8-4289-AE79-A8FC3FC03558}" type="presParOf" srcId="{2D45AAC6-B3F2-4906-A088-16D3BD83F9F1}" destId="{76D76E8B-3A4E-4621-9553-EEC979A4C99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0.05113</cdr:x>
      <cdr:y>0.02481</cdr:y>
    </cdr:from>
    <cdr:to>
      <cdr:x>0.2165</cdr:x>
      <cdr:y>0.04962</cdr:y>
    </cdr:to>
    <cdr:sp macro="" textlink="">
      <cdr:nvSpPr>
        <cdr:cNvPr id="3" name="テキスト ボックス 2"/>
        <cdr:cNvSpPr txBox="1"/>
      </cdr:nvSpPr>
      <cdr:spPr>
        <a:xfrm xmlns:a="http://schemas.openxmlformats.org/drawingml/2006/main">
          <a:off x="467544" y="144016"/>
          <a:ext cx="1512168"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0.19687</cdr:x>
      <cdr:y>0.26048</cdr:y>
    </cdr:from>
    <cdr:to>
      <cdr:x>0.31888</cdr:x>
      <cdr:y>0.33696</cdr:y>
    </cdr:to>
    <cdr:sp macro="" textlink="">
      <cdr:nvSpPr>
        <cdr:cNvPr id="4" name="テキスト ボックス 3"/>
        <cdr:cNvSpPr txBox="1"/>
      </cdr:nvSpPr>
      <cdr:spPr>
        <a:xfrm xmlns:a="http://schemas.openxmlformats.org/drawingml/2006/main">
          <a:off x="1640767" y="1221244"/>
          <a:ext cx="1016864" cy="35857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ja-JP" altLang="en-US" sz="1800" b="1" dirty="0" smtClean="0"/>
            <a:t>している</a:t>
          </a:r>
          <a:endParaRPr lang="ja-JP" altLang="en-US" sz="1800" b="1" dirty="0"/>
        </a:p>
      </cdr:txBody>
    </cdr:sp>
  </cdr:relSizeAnchor>
  <cdr:relSizeAnchor xmlns:cdr="http://schemas.openxmlformats.org/drawingml/2006/chartDrawing">
    <cdr:from>
      <cdr:x>0.54337</cdr:x>
      <cdr:y>0.3101</cdr:y>
    </cdr:from>
    <cdr:to>
      <cdr:x>0.62999</cdr:x>
      <cdr:y>0.34731</cdr:y>
    </cdr:to>
    <cdr:sp macro="" textlink="">
      <cdr:nvSpPr>
        <cdr:cNvPr id="5" name="テキスト ボックス 4"/>
        <cdr:cNvSpPr txBox="1"/>
      </cdr:nvSpPr>
      <cdr:spPr>
        <a:xfrm xmlns:a="http://schemas.openxmlformats.org/drawingml/2006/main">
          <a:off x="4968552" y="1800200"/>
          <a:ext cx="79208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0.51471</cdr:x>
      <cdr:y>0.25084</cdr:y>
    </cdr:from>
    <cdr:to>
      <cdr:x>0.66801</cdr:x>
      <cdr:y>0.33027</cdr:y>
    </cdr:to>
    <cdr:sp macro="" textlink="">
      <cdr:nvSpPr>
        <cdr:cNvPr id="6" name="テキスト ボックス 5"/>
        <cdr:cNvSpPr txBox="1"/>
      </cdr:nvSpPr>
      <cdr:spPr>
        <a:xfrm xmlns:a="http://schemas.openxmlformats.org/drawingml/2006/main">
          <a:off x="4289746" y="1176061"/>
          <a:ext cx="1277643" cy="37240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ja-JP" altLang="en-US" sz="1800" b="1" dirty="0" smtClean="0"/>
            <a:t>していない</a:t>
          </a:r>
          <a:endParaRPr lang="ja-JP" altLang="en-US" sz="1800" b="1" dirty="0"/>
        </a:p>
      </cdr:txBody>
    </cdr:sp>
  </cdr:relSizeAnchor>
  <cdr:relSizeAnchor xmlns:cdr="http://schemas.openxmlformats.org/drawingml/2006/chartDrawing">
    <cdr:from>
      <cdr:x>0.82562</cdr:x>
      <cdr:y>0.26017</cdr:y>
    </cdr:from>
    <cdr:to>
      <cdr:x>0.92375</cdr:x>
      <cdr:y>0.33491</cdr:y>
    </cdr:to>
    <cdr:sp macro="" textlink="">
      <cdr:nvSpPr>
        <cdr:cNvPr id="7" name="テキスト ボックス 6"/>
        <cdr:cNvSpPr txBox="1"/>
      </cdr:nvSpPr>
      <cdr:spPr>
        <a:xfrm xmlns:a="http://schemas.openxmlformats.org/drawingml/2006/main">
          <a:off x="6880945" y="1219781"/>
          <a:ext cx="817844" cy="35042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ja-JP" altLang="en-US" sz="1400" b="1" dirty="0" smtClean="0"/>
            <a:t>不詳</a:t>
          </a:r>
          <a:endParaRPr lang="ja-JP" altLang="en-US" sz="1400" b="1" dirty="0"/>
        </a:p>
      </cdr:txBody>
    </cdr:sp>
  </cdr:relSizeAnchor>
  <cdr:relSizeAnchor xmlns:cdr="http://schemas.openxmlformats.org/drawingml/2006/chartDrawing">
    <cdr:from>
      <cdr:x>0.66613</cdr:x>
      <cdr:y>0.03858</cdr:y>
    </cdr:from>
    <cdr:to>
      <cdr:x>0.87818</cdr:x>
      <cdr:y>0.18358</cdr:y>
    </cdr:to>
    <cdr:sp macro="" textlink="">
      <cdr:nvSpPr>
        <cdr:cNvPr id="8" name="角丸四角形吹き出し 7"/>
        <cdr:cNvSpPr/>
      </cdr:nvSpPr>
      <cdr:spPr>
        <a:xfrm xmlns:a="http://schemas.openxmlformats.org/drawingml/2006/main">
          <a:off x="5551745" y="180870"/>
          <a:ext cx="1767279" cy="679853"/>
        </a:xfrm>
        <a:prstGeom xmlns:a="http://schemas.openxmlformats.org/drawingml/2006/main" prst="wedgeRoundRectCallout">
          <a:avLst>
            <a:gd name="adj1" fmla="val -43263"/>
            <a:gd name="adj2" fmla="val 110490"/>
            <a:gd name="adj3" fmla="val 16667"/>
          </a:avLst>
        </a:prstGeom>
        <a:solidFill xmlns:a="http://schemas.openxmlformats.org/drawingml/2006/main">
          <a:schemeClr val="bg1"/>
        </a:solidFill>
        <a:ln xmlns:a="http://schemas.openxmlformats.org/drawingml/2006/main"/>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3200" b="1" dirty="0" smtClean="0">
              <a:solidFill>
                <a:schemeClr val="tx1"/>
              </a:solidFill>
            </a:rPr>
            <a:t>６０．１</a:t>
          </a:r>
          <a:endParaRPr lang="ja-JP" sz="3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DC924-CF66-4A2F-A42D-04213F24D727}" type="datetimeFigureOut">
              <a:rPr kumimoji="1" lang="ja-JP" altLang="en-US" smtClean="0"/>
              <a:t>2015/12/8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E8F25D-A4E5-4775-BAAA-65A8D11E5223}" type="slidenum">
              <a:rPr kumimoji="1" lang="ja-JP" altLang="en-US" smtClean="0"/>
              <a:t>‹#›</a:t>
            </a:fld>
            <a:endParaRPr kumimoji="1" lang="ja-JP" altLang="en-US"/>
          </a:p>
        </p:txBody>
      </p:sp>
    </p:spTree>
    <p:extLst>
      <p:ext uri="{BB962C8B-B14F-4D97-AF65-F5344CB8AC3E}">
        <p14:creationId xmlns:p14="http://schemas.microsoft.com/office/powerpoint/2010/main" val="19378437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1</a:t>
            </a:fld>
            <a:endParaRPr kumimoji="1" lang="ja-JP" altLang="en-US"/>
          </a:p>
        </p:txBody>
      </p:sp>
    </p:spTree>
    <p:extLst>
      <p:ext uri="{BB962C8B-B14F-4D97-AF65-F5344CB8AC3E}">
        <p14:creationId xmlns:p14="http://schemas.microsoft.com/office/powerpoint/2010/main" val="3122005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このグラフは、父子世帯の平均年間就労収入を、就労形態別に表したものです。</a:t>
            </a:r>
            <a:endParaRPr kumimoji="1" lang="en-US" altLang="ja-JP" dirty="0" smtClean="0"/>
          </a:p>
          <a:p>
            <a:r>
              <a:rPr kumimoji="1" lang="ja-JP" altLang="en-US" dirty="0" smtClean="0"/>
              <a:t>正規雇用の割合が多いとはいえ、パート・アルバイト等の非正規雇用世帯も一定数おり、そのような就労形態にある世帯の約</a:t>
            </a:r>
            <a:r>
              <a:rPr kumimoji="1" lang="en-US" altLang="ja-JP" dirty="0" smtClean="0"/>
              <a:t>6</a:t>
            </a:r>
            <a:r>
              <a:rPr kumimoji="1" lang="ja-JP" altLang="en-US" dirty="0" smtClean="0"/>
              <a:t>割が、平均年間所得が</a:t>
            </a:r>
            <a:r>
              <a:rPr kumimoji="1" lang="en-US" altLang="ja-JP" dirty="0" smtClean="0"/>
              <a:t>200</a:t>
            </a:r>
            <a:r>
              <a:rPr kumimoji="1" lang="ja-JP" altLang="en-US" dirty="0" smtClean="0"/>
              <a:t>万円以下となって</a:t>
            </a:r>
            <a:r>
              <a:rPr kumimoji="1" lang="ja-JP" altLang="en-US" smtClean="0"/>
              <a:t>いて、先ほどみてきた母子世帯と同様に、支援が必要と言えます。</a:t>
            </a:r>
            <a:endParaRPr kumimoji="1" lang="ja-JP" altLang="en-US" dirty="0"/>
          </a:p>
        </p:txBody>
      </p:sp>
      <p:sp>
        <p:nvSpPr>
          <p:cNvPr id="4" name="スライド番号プレースホルダー 3"/>
          <p:cNvSpPr>
            <a:spLocks noGrp="1"/>
          </p:cNvSpPr>
          <p:nvPr>
            <p:ph type="sldNum" sz="quarter" idx="10"/>
          </p:nvPr>
        </p:nvSpPr>
        <p:spPr/>
        <p:txBody>
          <a:bodyPr/>
          <a:lstStyle/>
          <a:p>
            <a:fld id="{DAE76D71-1FE3-4A2C-BF5E-81C86A8FCC45}" type="slidenum">
              <a:rPr kumimoji="1" lang="ja-JP" altLang="en-US" smtClean="0"/>
              <a:t>18</a:t>
            </a:fld>
            <a:endParaRPr kumimoji="1" lang="ja-JP" altLang="en-US"/>
          </a:p>
        </p:txBody>
      </p:sp>
    </p:spTree>
    <p:extLst>
      <p:ext uri="{BB962C8B-B14F-4D97-AF65-F5344CB8AC3E}">
        <p14:creationId xmlns:p14="http://schemas.microsoft.com/office/powerpoint/2010/main" val="2411452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養育費の受給状況についてみていきます。</a:t>
            </a:r>
            <a:endParaRPr kumimoji="1" lang="en-US" altLang="ja-JP" dirty="0" smtClean="0"/>
          </a:p>
          <a:p>
            <a:r>
              <a:rPr kumimoji="1" lang="ja-JP" altLang="en-US" dirty="0" smtClean="0"/>
              <a:t>離婚によるひとり親世帯、養育費の取決めを行うことで、それを受給することができます。</a:t>
            </a:r>
            <a:endParaRPr kumimoji="1" lang="en-US" altLang="ja-JP" dirty="0" smtClean="0"/>
          </a:p>
          <a:p>
            <a:r>
              <a:rPr kumimoji="1" lang="ja-JP" altLang="en-US" dirty="0" smtClean="0"/>
              <a:t>このことで、子どもの養育費用について１人で負担しなくてすみます。</a:t>
            </a:r>
            <a:endParaRPr kumimoji="1" lang="en-US" altLang="ja-JP" dirty="0" smtClean="0"/>
          </a:p>
          <a:p>
            <a:r>
              <a:rPr kumimoji="1" lang="ja-JP" altLang="en-US" dirty="0" smtClean="0"/>
              <a:t>しかし、このグラフをみていただきたいのですが、母子世帯では約</a:t>
            </a:r>
            <a:r>
              <a:rPr kumimoji="1" lang="en-US" altLang="ja-JP" dirty="0" smtClean="0"/>
              <a:t>6</a:t>
            </a:r>
            <a:r>
              <a:rPr kumimoji="1" lang="ja-JP" altLang="en-US" dirty="0" smtClean="0"/>
              <a:t>割、父子世帯では約</a:t>
            </a:r>
            <a:r>
              <a:rPr kumimoji="1" lang="en-US" altLang="ja-JP" dirty="0" smtClean="0"/>
              <a:t>9</a:t>
            </a:r>
            <a:r>
              <a:rPr kumimoji="1" lang="ja-JP" altLang="en-US" dirty="0" smtClean="0"/>
              <a:t>割と、過半数の世帯が養育費を受給したことがないことがわかります。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AE76D71-1FE3-4A2C-BF5E-81C86A8FCC45}" type="slidenum">
              <a:rPr kumimoji="1" lang="ja-JP" altLang="en-US" smtClean="0"/>
              <a:t>19</a:t>
            </a:fld>
            <a:endParaRPr kumimoji="1" lang="ja-JP" altLang="en-US"/>
          </a:p>
        </p:txBody>
      </p:sp>
    </p:spTree>
    <p:extLst>
      <p:ext uri="{BB962C8B-B14F-4D97-AF65-F5344CB8AC3E}">
        <p14:creationId xmlns:p14="http://schemas.microsoft.com/office/powerpoint/2010/main" val="1216083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その要因として、養育費の取決めがされていないことが考えられ、</a:t>
            </a:r>
            <a:endParaRPr kumimoji="1" lang="en-US" altLang="ja-JP" dirty="0" smtClean="0"/>
          </a:p>
          <a:p>
            <a:r>
              <a:rPr kumimoji="1" lang="ja-JP" altLang="en-US" dirty="0" smtClean="0"/>
              <a:t>現状として、母子世帯では約</a:t>
            </a:r>
            <a:r>
              <a:rPr kumimoji="1" lang="en-US" altLang="ja-JP" dirty="0" smtClean="0"/>
              <a:t>6</a:t>
            </a:r>
            <a:r>
              <a:rPr kumimoji="1" lang="ja-JP" altLang="en-US" dirty="0" smtClean="0"/>
              <a:t>割、父子世帯では約</a:t>
            </a:r>
            <a:r>
              <a:rPr kumimoji="1" lang="en-US" altLang="ja-JP" dirty="0" smtClean="0"/>
              <a:t>8</a:t>
            </a:r>
            <a:r>
              <a:rPr kumimoji="1" lang="ja-JP" altLang="en-US" dirty="0" smtClean="0"/>
              <a:t>割が、養育費の取決めをしていません。</a:t>
            </a:r>
            <a:endParaRPr kumimoji="1" lang="ja-JP" altLang="en-US" dirty="0"/>
          </a:p>
        </p:txBody>
      </p:sp>
      <p:sp>
        <p:nvSpPr>
          <p:cNvPr id="4" name="スライド番号プレースホルダー 3"/>
          <p:cNvSpPr>
            <a:spLocks noGrp="1"/>
          </p:cNvSpPr>
          <p:nvPr>
            <p:ph type="sldNum" sz="quarter" idx="10"/>
          </p:nvPr>
        </p:nvSpPr>
        <p:spPr/>
        <p:txBody>
          <a:bodyPr/>
          <a:lstStyle/>
          <a:p>
            <a:fld id="{DAE76D71-1FE3-4A2C-BF5E-81C86A8FCC45}" type="slidenum">
              <a:rPr kumimoji="1" lang="ja-JP" altLang="en-US" smtClean="0"/>
              <a:t>20</a:t>
            </a:fld>
            <a:endParaRPr kumimoji="1" lang="ja-JP" altLang="en-US"/>
          </a:p>
        </p:txBody>
      </p:sp>
    </p:spTree>
    <p:extLst>
      <p:ext uri="{BB962C8B-B14F-4D97-AF65-F5344CB8AC3E}">
        <p14:creationId xmlns:p14="http://schemas.microsoft.com/office/powerpoint/2010/main" val="1633385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養育費の取決めがなされていない理由としては、両世帯ともに、</a:t>
            </a:r>
            <a:r>
              <a:rPr kumimoji="1" lang="en-US" altLang="ja-JP" dirty="0" smtClean="0"/>
              <a:t>1</a:t>
            </a:r>
            <a:r>
              <a:rPr kumimoji="1" lang="ja-JP" altLang="en-US" dirty="0" smtClean="0"/>
              <a:t>位に「相手の支払い能力及び、意思がないと思った」がきています。</a:t>
            </a:r>
            <a:endParaRPr kumimoji="1" lang="en-US" altLang="ja-JP" dirty="0" smtClean="0"/>
          </a:p>
          <a:p>
            <a:r>
              <a:rPr kumimoji="1" lang="ja-JP" altLang="en-US" dirty="0" smtClean="0"/>
              <a:t>注目していただきたいのは、「思った」という、あくまで主観的な推測に基づく理由から、養育費の取決めをしない世帯が多いという点です。</a:t>
            </a:r>
            <a:endParaRPr kumimoji="1" lang="en-US" altLang="ja-JP" dirty="0" smtClean="0"/>
          </a:p>
          <a:p>
            <a:r>
              <a:rPr kumimoji="1" lang="ja-JP" altLang="en-US" dirty="0" smtClean="0"/>
              <a:t>この点において、養育費に対する認識の低さと、情報の少なさがうかがえるのではないかと考えられます。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AE76D71-1FE3-4A2C-BF5E-81C86A8FCC45}" type="slidenum">
              <a:rPr kumimoji="1" lang="ja-JP" altLang="en-US" smtClean="0"/>
              <a:t>21</a:t>
            </a:fld>
            <a:endParaRPr kumimoji="1" lang="ja-JP" altLang="en-US"/>
          </a:p>
        </p:txBody>
      </p:sp>
    </p:spTree>
    <p:extLst>
      <p:ext uri="{BB962C8B-B14F-4D97-AF65-F5344CB8AC3E}">
        <p14:creationId xmlns:p14="http://schemas.microsoft.com/office/powerpoint/2010/main" val="3557584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続いて、こちらの、「ひとり親の各世帯ごとに抱える悩み」に関する表をご覧ください。</a:t>
            </a:r>
            <a:endParaRPr kumimoji="1" lang="en-US" altLang="ja-JP" dirty="0" smtClean="0"/>
          </a:p>
          <a:p>
            <a:r>
              <a:rPr kumimoji="1" lang="ja-JP" altLang="en-US" dirty="0" smtClean="0"/>
              <a:t>母子世帯、父子世帯ともに、家計と仕事が悩み事の過半数を占めています。</a:t>
            </a:r>
            <a:endParaRPr kumimoji="1" lang="en-US" altLang="ja-JP" dirty="0" smtClean="0"/>
          </a:p>
          <a:p>
            <a:r>
              <a:rPr kumimoji="1" lang="ja-JP" altLang="en-US" dirty="0" smtClean="0"/>
              <a:t>注目していただきたいのは、（</a:t>
            </a:r>
            <a:r>
              <a:rPr kumimoji="1" lang="en-US" altLang="ja-JP" dirty="0" smtClean="0"/>
              <a:t>enter</a:t>
            </a:r>
            <a:r>
              <a:rPr kumimoji="1" lang="ja-JP" altLang="en-US" dirty="0" smtClean="0"/>
              <a:t>）、母子世帯における住居に関する悩みについてです。</a:t>
            </a:r>
            <a:endParaRPr kumimoji="1" lang="en-US" altLang="ja-JP" dirty="0" smtClean="0"/>
          </a:p>
          <a:p>
            <a:r>
              <a:rPr kumimoji="1" lang="ja-JP" altLang="en-US" dirty="0" smtClean="0"/>
              <a:t>このような結果を引き起こす原因、住居での問題とはどのようなものなのでしょうか。（</a:t>
            </a:r>
            <a:r>
              <a:rPr kumimoji="1" lang="en-US" altLang="ja-JP" dirty="0" smtClean="0"/>
              <a:t>enter</a:t>
            </a:r>
            <a:r>
              <a:rPr kumimoji="1" lang="ja-JP" altLang="en-US" dirty="0" smtClean="0"/>
              <a:t>）</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AE76D71-1FE3-4A2C-BF5E-81C86A8FCC45}" type="slidenum">
              <a:rPr kumimoji="1" lang="ja-JP" altLang="en-US" smtClean="0"/>
              <a:t>22</a:t>
            </a:fld>
            <a:endParaRPr kumimoji="1" lang="ja-JP" altLang="en-US"/>
          </a:p>
        </p:txBody>
      </p:sp>
    </p:spTree>
    <p:extLst>
      <p:ext uri="{BB962C8B-B14F-4D97-AF65-F5344CB8AC3E}">
        <p14:creationId xmlns:p14="http://schemas.microsoft.com/office/powerpoint/2010/main" val="228321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問題点を考えるにあたり、まずはこちらの、現状の各世帯別の居住形態を表したグラフをご覧ください。</a:t>
            </a:r>
            <a:endParaRPr kumimoji="1" lang="en-US" altLang="ja-JP" dirty="0" smtClean="0"/>
          </a:p>
          <a:p>
            <a:r>
              <a:rPr kumimoji="1" lang="ja-JP" altLang="en-US" dirty="0" smtClean="0"/>
              <a:t>母子世帯において、持ち家に住んでいる割合は、父子世帯のおよそ半分にも達さず、ほとんどの世帯が、賃貸住宅を生活の拠点としていることがみてとれます。</a:t>
            </a:r>
            <a:endParaRPr kumimoji="1" lang="en-US" altLang="ja-JP" dirty="0" smtClean="0"/>
          </a:p>
          <a:p>
            <a:r>
              <a:rPr kumimoji="1" lang="ja-JP" altLang="en-US" dirty="0" smtClean="0"/>
              <a:t>これまでにみてきた、母子世帯が一般世帯や父子世帯と比較すると平均所得が低いということも踏まえつつ、考えていきます。</a:t>
            </a:r>
            <a:r>
              <a:rPr kumimoji="1" lang="en-US" altLang="ja-JP" dirty="0" smtClean="0"/>
              <a:t>(enter)</a:t>
            </a:r>
            <a:endParaRPr kumimoji="1" lang="ja-JP" altLang="en-US" dirty="0"/>
          </a:p>
        </p:txBody>
      </p:sp>
      <p:sp>
        <p:nvSpPr>
          <p:cNvPr id="4" name="スライド番号プレースホルダー 3"/>
          <p:cNvSpPr>
            <a:spLocks noGrp="1"/>
          </p:cNvSpPr>
          <p:nvPr>
            <p:ph type="sldNum" sz="quarter" idx="10"/>
          </p:nvPr>
        </p:nvSpPr>
        <p:spPr/>
        <p:txBody>
          <a:bodyPr/>
          <a:lstStyle/>
          <a:p>
            <a:fld id="{DAE76D71-1FE3-4A2C-BF5E-81C86A8FCC45}" type="slidenum">
              <a:rPr kumimoji="1" lang="ja-JP" altLang="en-US" smtClean="0"/>
              <a:t>23</a:t>
            </a:fld>
            <a:endParaRPr kumimoji="1" lang="ja-JP" altLang="en-US"/>
          </a:p>
        </p:txBody>
      </p:sp>
    </p:spTree>
    <p:extLst>
      <p:ext uri="{BB962C8B-B14F-4D97-AF65-F5344CB8AC3E}">
        <p14:creationId xmlns:p14="http://schemas.microsoft.com/office/powerpoint/2010/main" val="48674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持ち家がある世帯が少ないということは、多くの世帯が、賃貸に住むことになります。</a:t>
            </a:r>
            <a:endParaRPr kumimoji="1" lang="en-US" altLang="ja-JP" dirty="0" smtClean="0"/>
          </a:p>
          <a:p>
            <a:r>
              <a:rPr kumimoji="1" lang="ja-JP" altLang="en-US" dirty="0" smtClean="0"/>
              <a:t>その際に引き起こされる問題を、住まいを借りる前と後に分けてみていくと、</a:t>
            </a:r>
            <a:endParaRPr kumimoji="1" lang="en-US" altLang="ja-JP" dirty="0" smtClean="0"/>
          </a:p>
          <a:p>
            <a:r>
              <a:rPr kumimoji="1" lang="ja-JP" altLang="en-US" dirty="0" smtClean="0"/>
              <a:t>住む家を借りる前までの問題としては、「転居のための資金が確保しにくい」こと、「連帯保証人をたてないと入居することが難しい」こと、「児童がいる世帯の入居が敬遠されやすいこと」が考えられ、</a:t>
            </a:r>
            <a:endParaRPr kumimoji="1" lang="en-US" altLang="ja-JP" dirty="0" smtClean="0"/>
          </a:p>
          <a:p>
            <a:r>
              <a:rPr kumimoji="1" lang="ja-JP" altLang="en-US" dirty="0" smtClean="0"/>
              <a:t>住む家を借りた後での問題としては、所得に対して家賃が高い、すなわち「家計に占める家賃の割合が大きい」ということが考えられます。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AE76D71-1FE3-4A2C-BF5E-81C86A8FCC45}" type="slidenum">
              <a:rPr kumimoji="1" lang="ja-JP" altLang="en-US" smtClean="0"/>
              <a:t>24</a:t>
            </a:fld>
            <a:endParaRPr kumimoji="1" lang="ja-JP" altLang="en-US"/>
          </a:p>
        </p:txBody>
      </p:sp>
    </p:spTree>
    <p:extLst>
      <p:ext uri="{BB962C8B-B14F-4D97-AF65-F5344CB8AC3E}">
        <p14:creationId xmlns:p14="http://schemas.microsoft.com/office/powerpoint/2010/main" val="383367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最後に、ここまで述べてきたひとり親世帯が抱える問題をまとめていきます。</a:t>
            </a:r>
            <a:endParaRPr kumimoji="1" lang="en-US" altLang="ja-JP" dirty="0" smtClean="0"/>
          </a:p>
          <a:p>
            <a:r>
              <a:rPr kumimoji="1" lang="ja-JP" altLang="en-US" dirty="0" smtClean="0"/>
              <a:t>まず、</a:t>
            </a:r>
            <a:r>
              <a:rPr kumimoji="1" lang="en-US" altLang="ja-JP" dirty="0" smtClean="0"/>
              <a:t>(enter)</a:t>
            </a:r>
            <a:r>
              <a:rPr kumimoji="1" lang="ja-JP" altLang="en-US" dirty="0" smtClean="0"/>
              <a:t>稼働所得が低いということ。</a:t>
            </a:r>
            <a:endParaRPr kumimoji="1" lang="en-US" altLang="ja-JP" dirty="0" smtClean="0"/>
          </a:p>
          <a:p>
            <a:r>
              <a:rPr kumimoji="1" lang="en-US" altLang="ja-JP" dirty="0" smtClean="0"/>
              <a:t>(enter)</a:t>
            </a:r>
            <a:r>
              <a:rPr kumimoji="1" lang="ja-JP" altLang="en-US" dirty="0" smtClean="0"/>
              <a:t>養育費の未受給率が高いということ。</a:t>
            </a:r>
            <a:endParaRPr kumimoji="1" lang="en-US" altLang="ja-JP" dirty="0" smtClean="0"/>
          </a:p>
          <a:p>
            <a:r>
              <a:rPr kumimoji="1" lang="ja-JP" altLang="en-US" dirty="0" smtClean="0"/>
              <a:t>その背景として、</a:t>
            </a:r>
            <a:r>
              <a:rPr kumimoji="1" lang="en-US" altLang="ja-JP" dirty="0" smtClean="0"/>
              <a:t>(enter)</a:t>
            </a:r>
            <a:r>
              <a:rPr kumimoji="1" lang="ja-JP" altLang="en-US" dirty="0" smtClean="0"/>
              <a:t>認識が薄いということ。</a:t>
            </a:r>
            <a:endParaRPr kumimoji="1" lang="en-US" altLang="ja-JP" dirty="0" smtClean="0"/>
          </a:p>
          <a:p>
            <a:r>
              <a:rPr kumimoji="1" lang="ja-JP" altLang="en-US" dirty="0" smtClean="0"/>
              <a:t>生活拠点となる住居に関しては、まず</a:t>
            </a:r>
            <a:r>
              <a:rPr kumimoji="1" lang="ja-JP" altLang="en-US" smtClean="0"/>
              <a:t>、</a:t>
            </a:r>
            <a:r>
              <a:rPr kumimoji="1" lang="en-US" altLang="ja-JP" smtClean="0"/>
              <a:t>()</a:t>
            </a:r>
            <a:r>
              <a:rPr kumimoji="1" lang="ja-JP" altLang="en-US" dirty="0" smtClean="0"/>
              <a:t>家を借りる際に障害が多いということ。</a:t>
            </a:r>
            <a:endParaRPr kumimoji="1" lang="en-US" altLang="ja-JP" dirty="0" smtClean="0"/>
          </a:p>
          <a:p>
            <a:r>
              <a:rPr kumimoji="1" lang="ja-JP" altLang="en-US" dirty="0" smtClean="0"/>
              <a:t>借りることができたとして</a:t>
            </a:r>
            <a:r>
              <a:rPr kumimoji="1" lang="ja-JP" altLang="en-US" smtClean="0"/>
              <a:t>も、家賃</a:t>
            </a:r>
            <a:r>
              <a:rPr kumimoji="1" lang="ja-JP" altLang="en-US" dirty="0" smtClean="0"/>
              <a:t>が家計を圧迫するということ。</a:t>
            </a:r>
            <a:endParaRPr kumimoji="1" lang="en-US" altLang="ja-JP" dirty="0" smtClean="0"/>
          </a:p>
          <a:p>
            <a:r>
              <a:rPr kumimoji="1" lang="ja-JP" altLang="en-US" dirty="0" smtClean="0"/>
              <a:t>以上５点が、主な問題点として挙げられます。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AE76D71-1FE3-4A2C-BF5E-81C86A8FCC45}" type="slidenum">
              <a:rPr kumimoji="1" lang="ja-JP" altLang="en-US" smtClean="0"/>
              <a:t>25</a:t>
            </a:fld>
            <a:endParaRPr kumimoji="1" lang="ja-JP" altLang="en-US"/>
          </a:p>
        </p:txBody>
      </p:sp>
    </p:spTree>
    <p:extLst>
      <p:ext uri="{BB962C8B-B14F-4D97-AF65-F5344CB8AC3E}">
        <p14:creationId xmlns:p14="http://schemas.microsoft.com/office/powerpoint/2010/main" val="361945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lang="ja-JP" altLang="en-US">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215451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ひとり親家庭に対する現在の主な政策について経済、就労支援を中心に、以下五つを挙げていきたいと思います。一つ目が児童扶養手当の給付です。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28</a:t>
            </a:fld>
            <a:endParaRPr kumimoji="1" lang="ja-JP" altLang="en-US"/>
          </a:p>
        </p:txBody>
      </p:sp>
    </p:spTree>
    <p:extLst>
      <p:ext uri="{BB962C8B-B14F-4D97-AF65-F5344CB8AC3E}">
        <p14:creationId xmlns:p14="http://schemas.microsoft.com/office/powerpoint/2010/main" val="245402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lang="ja-JP" altLang="en-US">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2070490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児童扶養手当とはひとり親世帯に支給される児童福祉のための制度です。平成</a:t>
            </a:r>
            <a:r>
              <a:rPr kumimoji="1" lang="en-US" altLang="ja-JP" dirty="0" smtClean="0"/>
              <a:t>26</a:t>
            </a:r>
            <a:r>
              <a:rPr kumimoji="1" lang="ja-JP" altLang="en-US" dirty="0" smtClean="0"/>
              <a:t>年度からその範囲が父子家庭にも拡大され、多くのひとり親世帯の助けとなっています。しかしながら支給の際には所得制限があり、満額支給は親の年収が</a:t>
            </a:r>
            <a:r>
              <a:rPr kumimoji="1" lang="en-US" altLang="ja-JP" dirty="0" smtClean="0"/>
              <a:t>130</a:t>
            </a:r>
            <a:r>
              <a:rPr kumimoji="1" lang="ja-JP" altLang="en-US" dirty="0" smtClean="0"/>
              <a:t>万円以下と定められています。これは下のグラフを見てわかるように、母子家庭の平均所得から見てもかなり低い金額となっています。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29</a:t>
            </a:fld>
            <a:endParaRPr kumimoji="1" lang="ja-JP" altLang="en-US"/>
          </a:p>
        </p:txBody>
      </p:sp>
    </p:spTree>
    <p:extLst>
      <p:ext uri="{BB962C8B-B14F-4D97-AF65-F5344CB8AC3E}">
        <p14:creationId xmlns:p14="http://schemas.microsoft.com/office/powerpoint/2010/main" val="4113890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満額支給は月</a:t>
            </a:r>
            <a:r>
              <a:rPr kumimoji="1" lang="en-US" altLang="ja-JP" dirty="0" smtClean="0"/>
              <a:t>42000</a:t>
            </a:r>
            <a:r>
              <a:rPr kumimoji="1" lang="ja-JP" altLang="en-US" dirty="0" smtClean="0"/>
              <a:t>円ですが、先ほども言ったように所得制限が低く定められているため、多くの過程では一部支給となっています。全国のひとり親家庭が増え続けていることに伴い受給者数は年々増えており、現在では</a:t>
            </a:r>
            <a:r>
              <a:rPr kumimoji="1" lang="en-US" altLang="ja-JP" dirty="0" smtClean="0"/>
              <a:t>100</a:t>
            </a:r>
            <a:r>
              <a:rPr kumimoji="1" lang="ja-JP" altLang="en-US" dirty="0" smtClean="0"/>
              <a:t>万人を超える人が支給を受けています。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30</a:t>
            </a:fld>
            <a:endParaRPr kumimoji="1" lang="ja-JP" altLang="en-US"/>
          </a:p>
        </p:txBody>
      </p:sp>
    </p:spTree>
    <p:extLst>
      <p:ext uri="{BB962C8B-B14F-4D97-AF65-F5344CB8AC3E}">
        <p14:creationId xmlns:p14="http://schemas.microsoft.com/office/powerpoint/2010/main" val="2671356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次に養育費相談支援センターについてです。</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31</a:t>
            </a:fld>
            <a:endParaRPr kumimoji="1" lang="ja-JP" altLang="en-US"/>
          </a:p>
        </p:txBody>
      </p:sp>
    </p:spTree>
    <p:extLst>
      <p:ext uri="{BB962C8B-B14F-4D97-AF65-F5344CB8AC3E}">
        <p14:creationId xmlns:p14="http://schemas.microsoft.com/office/powerpoint/2010/main" val="839922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ここでは養育費に係る請求や算定を行ったり、面会の手続きを行ってひとり親家庭を支援しています。相談件数は関東大震災の時期に一時下がるものの、近年では増える傾向にあります。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FC608AB0-A97C-4681-A823-1D8DD7CC3F70}" type="slidenum">
              <a:rPr kumimoji="1" lang="ja-JP" altLang="en-US" smtClean="0"/>
              <a:t>32</a:t>
            </a:fld>
            <a:endParaRPr kumimoji="1" lang="ja-JP" altLang="en-US"/>
          </a:p>
        </p:txBody>
      </p:sp>
    </p:spTree>
    <p:extLst>
      <p:ext uri="{BB962C8B-B14F-4D97-AF65-F5344CB8AC3E}">
        <p14:creationId xmlns:p14="http://schemas.microsoft.com/office/powerpoint/2010/main" val="2790536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最後にマザーズハローワークについてです。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34</a:t>
            </a:fld>
            <a:endParaRPr kumimoji="1" lang="ja-JP" altLang="en-US"/>
          </a:p>
        </p:txBody>
      </p:sp>
    </p:spTree>
    <p:extLst>
      <p:ext uri="{BB962C8B-B14F-4D97-AF65-F5344CB8AC3E}">
        <p14:creationId xmlns:p14="http://schemas.microsoft.com/office/powerpoint/2010/main" val="830419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マザーズハローワークとは従来のハローワークとは異なる、母子家庭に向けた職業案内所です。特徴としては、一つ目に</a:t>
            </a:r>
            <a:endParaRPr kumimoji="1" lang="en-US" altLang="ja-JP" dirty="0" smtClean="0"/>
          </a:p>
          <a:p>
            <a:r>
              <a:rPr kumimoji="1" lang="ja-JP" altLang="en-US" sz="1200" b="0" i="0" u="none" strike="noStrike" kern="1200" baseline="0" dirty="0" smtClean="0">
                <a:solidFill>
                  <a:schemeClr val="tx1"/>
                </a:solidFill>
                <a:latin typeface="+mn-lt"/>
                <a:ea typeface="+mn-ea"/>
                <a:cs typeface="+mn-cs"/>
              </a:rPr>
              <a:t>担当者制・予約制によるきめ細かな職業相談・職業紹介等</a:t>
            </a:r>
          </a:p>
          <a:p>
            <a:r>
              <a:rPr kumimoji="1" lang="ja-JP" altLang="en-US" sz="1200" b="0" i="0" u="none" strike="noStrike" kern="1200" baseline="0" dirty="0" smtClean="0">
                <a:solidFill>
                  <a:schemeClr val="tx1"/>
                </a:solidFill>
                <a:latin typeface="+mn-lt"/>
                <a:ea typeface="+mn-ea"/>
                <a:cs typeface="+mn-cs"/>
              </a:rPr>
              <a:t>個々の求職者の希望や状況に応じた再就職実現のための計画の策定、担当者制・予約制による職業相談・職業紹介、</a:t>
            </a:r>
          </a:p>
          <a:p>
            <a:r>
              <a:rPr kumimoji="1" lang="ja-JP" altLang="en-US" sz="1200" b="0" i="0" u="none" strike="noStrike" kern="1200" baseline="0" dirty="0" smtClean="0">
                <a:solidFill>
                  <a:schemeClr val="tx1"/>
                </a:solidFill>
                <a:latin typeface="+mn-lt"/>
                <a:ea typeface="+mn-ea"/>
                <a:cs typeface="+mn-cs"/>
              </a:rPr>
              <a:t>再就職に資する各種セミナーの実施、紹介面接時における一時預かりの実施等総合的かつ一貫した支援の実施</a:t>
            </a:r>
          </a:p>
          <a:p>
            <a:r>
              <a:rPr kumimoji="1" lang="ja-JP" altLang="en-US" sz="1200" b="0" i="0" u="none" strike="noStrike" kern="1200" baseline="0" dirty="0" smtClean="0">
                <a:solidFill>
                  <a:schemeClr val="tx1"/>
                </a:solidFill>
                <a:latin typeface="+mn-lt"/>
                <a:ea typeface="+mn-ea"/>
                <a:cs typeface="+mn-cs"/>
              </a:rPr>
              <a:t>○ 仕事と子育てが両立しやすい求人の確保等</a:t>
            </a:r>
          </a:p>
          <a:p>
            <a:r>
              <a:rPr kumimoji="1" lang="ja-JP" altLang="en-US" sz="1200" b="0" i="0" u="none" strike="noStrike" kern="1200" baseline="0" dirty="0" smtClean="0">
                <a:solidFill>
                  <a:schemeClr val="tx1"/>
                </a:solidFill>
                <a:latin typeface="+mn-lt"/>
                <a:ea typeface="+mn-ea"/>
                <a:cs typeface="+mn-cs"/>
              </a:rPr>
              <a:t>仕事と子育てが両立しやすい求人情報の収集・提供や、求職者の希望やニーズに適合する求人の開拓</a:t>
            </a:r>
          </a:p>
          <a:p>
            <a:r>
              <a:rPr kumimoji="1" lang="ja-JP" altLang="en-US" sz="1200" b="0" i="0" u="none" strike="noStrike" kern="1200" baseline="0" dirty="0" smtClean="0">
                <a:solidFill>
                  <a:schemeClr val="tx1"/>
                </a:solidFill>
                <a:latin typeface="+mn-lt"/>
                <a:ea typeface="+mn-ea"/>
                <a:cs typeface="+mn-cs"/>
              </a:rPr>
              <a:t>○ 地方公共団体等との連携による保育関連サービス情報の提供</a:t>
            </a:r>
          </a:p>
          <a:p>
            <a:r>
              <a:rPr kumimoji="1" lang="ja-JP" altLang="en-US" sz="1200" b="0" i="0" u="none" strike="noStrike" kern="1200" baseline="0" dirty="0" smtClean="0">
                <a:solidFill>
                  <a:schemeClr val="tx1"/>
                </a:solidFill>
                <a:latin typeface="+mn-lt"/>
                <a:ea typeface="+mn-ea"/>
                <a:cs typeface="+mn-cs"/>
              </a:rPr>
              <a:t>保育所、地域の子育て支援サービスに関する情報の提供等</a:t>
            </a:r>
          </a:p>
          <a:p>
            <a:r>
              <a:rPr kumimoji="1" lang="ja-JP" altLang="en-US" sz="1200" b="0" i="0" u="none" strike="noStrike" kern="1200" baseline="0" dirty="0" smtClean="0">
                <a:solidFill>
                  <a:schemeClr val="tx1"/>
                </a:solidFill>
                <a:latin typeface="+mn-lt"/>
                <a:ea typeface="+mn-ea"/>
                <a:cs typeface="+mn-cs"/>
              </a:rPr>
              <a:t>○ 子ども連れで来所しやすい環境の整備</a:t>
            </a:r>
          </a:p>
          <a:p>
            <a:r>
              <a:rPr kumimoji="1" lang="ja-JP" altLang="en-US" sz="1200" b="0" i="0" u="none" strike="noStrike" kern="1200" baseline="0" dirty="0" smtClean="0">
                <a:solidFill>
                  <a:schemeClr val="tx1"/>
                </a:solidFill>
                <a:latin typeface="+mn-lt"/>
                <a:ea typeface="+mn-ea"/>
                <a:cs typeface="+mn-cs"/>
              </a:rPr>
              <a:t>・キッズコーナー、ベビーチェアの設置や子ども連れでも職業相談等が行える十分な相談スペースの確保</a:t>
            </a:r>
          </a:p>
          <a:p>
            <a:r>
              <a:rPr kumimoji="1" lang="ja-JP" altLang="en-US" sz="1200" b="0" i="0" u="none" strike="noStrike" kern="1200" baseline="0" dirty="0" smtClean="0">
                <a:solidFill>
                  <a:schemeClr val="tx1"/>
                </a:solidFill>
                <a:latin typeface="+mn-lt"/>
                <a:ea typeface="+mn-ea"/>
                <a:cs typeface="+mn-cs"/>
              </a:rPr>
              <a:t>・相談中の子どもの安全面へ配慮し、キッズコーナーに安全サポートスタッフを配置</a:t>
            </a:r>
          </a:p>
          <a:p>
            <a:r>
              <a:rPr kumimoji="1" lang="ja-JP" altLang="en-US" sz="1200" b="0" i="0" u="none" strike="noStrike" kern="1200" baseline="0" dirty="0" smtClean="0">
                <a:solidFill>
                  <a:schemeClr val="tx1"/>
                </a:solidFill>
                <a:latin typeface="+mn-lt"/>
                <a:ea typeface="+mn-ea"/>
                <a:cs typeface="+mn-cs"/>
              </a:rPr>
              <a:t>・庁舎狭あい等によりマザーズコーナーの設置が困難な所について、既存の職業相談窓口で地域のマザーズ向け求人や</a:t>
            </a:r>
          </a:p>
          <a:p>
            <a:r>
              <a:rPr kumimoji="1" lang="ja-JP" altLang="en-US" sz="1200" b="0" i="0" u="none" strike="noStrike" kern="1200" baseline="0" smtClean="0">
                <a:solidFill>
                  <a:schemeClr val="tx1"/>
                </a:solidFill>
                <a:latin typeface="+mn-lt"/>
                <a:ea typeface="+mn-ea"/>
                <a:cs typeface="+mn-cs"/>
              </a:rPr>
              <a:t>子育て関連情報を提供しながら職業相談・紹介を実施できるよう拡張整備</a:t>
            </a:r>
            <a:endParaRPr kumimoji="1" lang="ja-JP" altLang="en-US" dirty="0"/>
          </a:p>
        </p:txBody>
      </p:sp>
      <p:sp>
        <p:nvSpPr>
          <p:cNvPr id="4" name="スライド番号プレースホルダー 3"/>
          <p:cNvSpPr>
            <a:spLocks noGrp="1"/>
          </p:cNvSpPr>
          <p:nvPr>
            <p:ph type="sldNum" sz="quarter" idx="10"/>
          </p:nvPr>
        </p:nvSpPr>
        <p:spPr/>
        <p:txBody>
          <a:bodyPr/>
          <a:lstStyle/>
          <a:p>
            <a:fld id="{FC608AB0-A97C-4681-A823-1D8DD7CC3F70}" type="slidenum">
              <a:rPr kumimoji="1" lang="ja-JP" altLang="en-US" smtClean="0"/>
              <a:t>35</a:t>
            </a:fld>
            <a:endParaRPr kumimoji="1" lang="ja-JP" altLang="en-US"/>
          </a:p>
        </p:txBody>
      </p:sp>
    </p:spTree>
    <p:extLst>
      <p:ext uri="{BB962C8B-B14F-4D97-AF65-F5344CB8AC3E}">
        <p14:creationId xmlns:p14="http://schemas.microsoft.com/office/powerpoint/2010/main" val="1281022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が実際のハローワークとマザーズハローワークの母子家庭における就職件数を比較したグラフです。このグラフを見るとハローワークのほうが就職件数が伸びて続けていることがわかります。また、マザーズハローワークでは就職する人の多くがパートといった非正規雇用であり安定した収入が得られていないことも問題視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C608AB0-A97C-4681-A823-1D8DD7CC3F70}" type="slidenum">
              <a:rPr kumimoji="1" lang="ja-JP" altLang="en-US" smtClean="0"/>
              <a:t>36</a:t>
            </a:fld>
            <a:endParaRPr kumimoji="1" lang="ja-JP" altLang="en-US"/>
          </a:p>
        </p:txBody>
      </p:sp>
    </p:spTree>
    <p:extLst>
      <p:ext uri="{BB962C8B-B14F-4D97-AF65-F5344CB8AC3E}">
        <p14:creationId xmlns:p14="http://schemas.microsoft.com/office/powerpoint/2010/main" val="2319504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次に、ひとり親家庭に対する現在の生活面での支援施策をご紹介します。</a:t>
            </a:r>
            <a:endParaRPr kumimoji="1" lang="ja-JP" altLang="en-US" dirty="0"/>
          </a:p>
        </p:txBody>
      </p:sp>
      <p:sp>
        <p:nvSpPr>
          <p:cNvPr id="4" name="スライド番号プレースホルダー 3"/>
          <p:cNvSpPr>
            <a:spLocks noGrp="1"/>
          </p:cNvSpPr>
          <p:nvPr>
            <p:ph type="sldNum" sz="quarter" idx="10"/>
          </p:nvPr>
        </p:nvSpPr>
        <p:spPr/>
        <p:txBody>
          <a:bodyPr/>
          <a:lstStyle/>
          <a:p>
            <a:fld id="{87B59FC7-1E17-49D5-96E4-6AA0950C0FE7}" type="slidenum">
              <a:rPr kumimoji="1" lang="ja-JP" altLang="en-US" smtClean="0"/>
              <a:t>37</a:t>
            </a:fld>
            <a:endParaRPr kumimoji="1" lang="ja-JP" altLang="en-US"/>
          </a:p>
        </p:txBody>
      </p:sp>
    </p:spTree>
    <p:extLst>
      <p:ext uri="{BB962C8B-B14F-4D97-AF65-F5344CB8AC3E}">
        <p14:creationId xmlns:p14="http://schemas.microsoft.com/office/powerpoint/2010/main" val="1355651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①今回は一例として、この５つの支援、施策についてご紹介していきたいと思います。</a:t>
            </a:r>
            <a:r>
              <a:rPr lang="ja-JP" altLang="en-US" sz="1200" dirty="0" smtClean="0"/>
              <a:t>まず初めに、「母子・父子自立支援員による相談」についてです。この事業では、生活一般についての相談指導や寡婦福祉資金に関する相談指導、その他自立に必要な相談支援を行います。</a:t>
            </a:r>
            <a:r>
              <a:rPr kumimoji="1" lang="ja-JP" altLang="en-US" sz="1200" dirty="0" smtClean="0"/>
              <a:t>母子</a:t>
            </a:r>
            <a:r>
              <a:rPr lang="ja-JP" altLang="en-US" sz="1200" dirty="0" smtClean="0"/>
              <a:t>及び父子並びに寡婦福祉法に基づき、都道府県知事、市長及び福祉事務所設置町村長が母子・父子自立支援員を委嘱します。</a:t>
            </a:r>
            <a:endParaRPr lang="en-US" altLang="ja-JP" sz="1200" dirty="0" smtClean="0"/>
          </a:p>
          <a:p>
            <a:r>
              <a:rPr kumimoji="1" lang="ja-JP" altLang="en-US" sz="1200" dirty="0" smtClean="0"/>
              <a:t>②次に、２番の「ひとり親家庭等日常生活支援事業」についてです。</a:t>
            </a:r>
            <a:r>
              <a:rPr kumimoji="1" lang="ja-JP" altLang="ja-JP" sz="1200" kern="1200" dirty="0" smtClean="0">
                <a:solidFill>
                  <a:schemeClr val="tx1"/>
                </a:solidFill>
                <a:effectLst/>
                <a:latin typeface="+mn-lt"/>
                <a:ea typeface="+mn-ea"/>
                <a:cs typeface="+mn-cs"/>
              </a:rPr>
              <a:t>母子家庭、父子家庭及び寡婦が、安心して子育てをしながら生活することができる環境を整備するため、修学や疾病</a:t>
            </a:r>
            <a:r>
              <a:rPr kumimoji="1" lang="ja-JP" altLang="en-US" sz="1200" kern="1200" dirty="0" smtClean="0">
                <a:solidFill>
                  <a:schemeClr val="tx1"/>
                </a:solidFill>
                <a:effectLst/>
                <a:latin typeface="+mn-lt"/>
                <a:ea typeface="+mn-ea"/>
                <a:cs typeface="+mn-cs"/>
              </a:rPr>
              <a:t>、例えば</a:t>
            </a:r>
            <a:r>
              <a:rPr kumimoji="1" lang="ja-JP" altLang="ja-JP" sz="1200" kern="1200" dirty="0" smtClean="0">
                <a:solidFill>
                  <a:schemeClr val="tx1"/>
                </a:solidFill>
                <a:effectLst/>
                <a:latin typeface="+mn-lt"/>
                <a:ea typeface="+mn-ea"/>
                <a:cs typeface="+mn-cs"/>
              </a:rPr>
              <a:t>技能習得のための通学や就職活動、病気や事故、冠婚葬祭などにより一時的に家事援助、保育等の</a:t>
            </a:r>
            <a:r>
              <a:rPr kumimoji="1" lang="ja-JP" altLang="en-US" sz="1200" kern="1200" dirty="0" smtClean="0">
                <a:solidFill>
                  <a:schemeClr val="tx1"/>
                </a:solidFill>
                <a:effectLst/>
                <a:latin typeface="+mn-lt"/>
                <a:ea typeface="+mn-ea"/>
                <a:cs typeface="+mn-cs"/>
              </a:rPr>
              <a:t>支援</a:t>
            </a:r>
            <a:r>
              <a:rPr kumimoji="1" lang="ja-JP" altLang="ja-JP" sz="1200" kern="1200" dirty="0" smtClean="0">
                <a:solidFill>
                  <a:schemeClr val="tx1"/>
                </a:solidFill>
                <a:effectLst/>
                <a:latin typeface="+mn-lt"/>
                <a:ea typeface="+mn-ea"/>
                <a:cs typeface="+mn-cs"/>
              </a:rPr>
              <a:t>が必要となった際に、家庭生活支援員を派遣し、又は家庭生活支援員の居宅等において児童の世話などを行う事業。ただし制度を設けていない都道府県に居住している人は支援の対象にならないとされています</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実施主体は、</a:t>
            </a:r>
            <a:r>
              <a:rPr kumimoji="1" lang="ja-JP" altLang="en-US" sz="1200" kern="1200" dirty="0" smtClean="0">
                <a:solidFill>
                  <a:schemeClr val="tx1"/>
                </a:solidFill>
                <a:effectLst/>
                <a:latin typeface="+mn-lt"/>
                <a:ea typeface="+mn-ea"/>
                <a:cs typeface="+mn-cs"/>
              </a:rPr>
              <a:t>指定都市および中核市を含む</a:t>
            </a:r>
            <a:r>
              <a:rPr kumimoji="1" lang="ja-JP" altLang="ja-JP" sz="1200" kern="1200" dirty="0" smtClean="0">
                <a:solidFill>
                  <a:schemeClr val="tx1"/>
                </a:solidFill>
                <a:effectLst/>
                <a:latin typeface="+mn-lt"/>
                <a:ea typeface="+mn-ea"/>
                <a:cs typeface="+mn-cs"/>
              </a:rPr>
              <a:t>都道府県</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又は</a:t>
            </a:r>
            <a:r>
              <a:rPr kumimoji="1" lang="ja-JP" altLang="en-US" sz="1200" kern="1200" dirty="0" smtClean="0">
                <a:solidFill>
                  <a:schemeClr val="tx1"/>
                </a:solidFill>
                <a:effectLst/>
                <a:latin typeface="+mn-lt"/>
                <a:ea typeface="+mn-ea"/>
                <a:cs typeface="+mn-cs"/>
              </a:rPr>
              <a:t>特別区を含む</a:t>
            </a:r>
            <a:r>
              <a:rPr kumimoji="1" lang="ja-JP" altLang="ja-JP" sz="1200" kern="1200" dirty="0" smtClean="0">
                <a:solidFill>
                  <a:schemeClr val="tx1"/>
                </a:solidFill>
                <a:effectLst/>
                <a:latin typeface="+mn-lt"/>
                <a:ea typeface="+mn-ea"/>
                <a:cs typeface="+mn-cs"/>
              </a:rPr>
              <a:t>市町村とし、この事業の一部を母子・父子福祉団体等に委託することができ</a:t>
            </a:r>
            <a:r>
              <a:rPr kumimoji="1" lang="ja-JP" altLang="en-US" sz="1200" kern="1200" dirty="0" smtClean="0">
                <a:solidFill>
                  <a:schemeClr val="tx1"/>
                </a:solidFill>
                <a:effectLst/>
                <a:latin typeface="+mn-lt"/>
                <a:ea typeface="+mn-ea"/>
                <a:cs typeface="+mn-cs"/>
              </a:rPr>
              <a:t>ます。</a:t>
            </a:r>
            <a:endParaRPr kumimoji="1" lang="ja-JP"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pPr marL="0" indent="0">
              <a:buNone/>
            </a:pPr>
            <a:endParaRPr kumimoji="1" lang="en-US" altLang="ja-JP" sz="1200" dirty="0" smtClean="0"/>
          </a:p>
          <a:p>
            <a:pPr marL="0" indent="0">
              <a:buNone/>
            </a:pPr>
            <a:r>
              <a:rPr kumimoji="1" lang="ja-JP" altLang="en-US" sz="1200" dirty="0" smtClean="0"/>
              <a:t>①職務</a:t>
            </a:r>
            <a:endParaRPr kumimoji="1" lang="en-US" altLang="ja-JP" sz="1200" dirty="0" smtClean="0"/>
          </a:p>
          <a:p>
            <a:pPr marL="0" indent="0">
              <a:buNone/>
            </a:pPr>
            <a:r>
              <a:rPr lang="ja-JP" altLang="en-US" sz="1200" dirty="0" smtClean="0"/>
              <a:t>ひとり親家庭及び寡婦に対し、</a:t>
            </a:r>
            <a:endParaRPr lang="en-US" altLang="ja-JP" sz="1200" dirty="0" smtClean="0"/>
          </a:p>
          <a:p>
            <a:pPr marL="0" indent="0">
              <a:buNone/>
            </a:pPr>
            <a:r>
              <a:rPr kumimoji="1" lang="ja-JP" altLang="en-US" sz="1200" dirty="0" smtClean="0"/>
              <a:t>母子及び寡婦福祉法及び生活一般についての相談指導等</a:t>
            </a:r>
            <a:endParaRPr kumimoji="1" lang="en-US" altLang="ja-JP" sz="1200" dirty="0" smtClean="0"/>
          </a:p>
          <a:p>
            <a:pPr marL="0" indent="0">
              <a:buNone/>
            </a:pPr>
            <a:r>
              <a:rPr lang="ja-JP" altLang="en-US" sz="1200" dirty="0" smtClean="0"/>
              <a:t>職業能力の向上及び求職活動等就業についての相談指導等</a:t>
            </a:r>
            <a:endParaRPr lang="en-US" altLang="ja-JP" sz="1200" dirty="0" smtClean="0"/>
          </a:p>
          <a:p>
            <a:pPr marL="0" indent="0">
              <a:buNone/>
            </a:pPr>
            <a:r>
              <a:rPr kumimoji="1" lang="ja-JP" altLang="en-US" sz="1200" dirty="0" smtClean="0"/>
              <a:t>その他自立に必要な相談支援</a:t>
            </a:r>
            <a:endParaRPr kumimoji="1" lang="en-US" altLang="ja-JP" sz="1200" dirty="0" smtClean="0"/>
          </a:p>
          <a:p>
            <a:pPr marL="0" indent="0">
              <a:buNone/>
            </a:pPr>
            <a:r>
              <a:rPr lang="ja-JP" altLang="en-US" sz="1200" dirty="0" smtClean="0"/>
              <a:t>母子寡婦福祉資金の貸付けに関する相談・指導</a:t>
            </a:r>
            <a:endParaRPr lang="en-US" altLang="ja-JP" sz="1200" dirty="0" smtClean="0"/>
          </a:p>
          <a:p>
            <a:pPr marL="0" indent="0">
              <a:buNone/>
            </a:pPr>
            <a:endParaRPr kumimoji="1" lang="en-US" altLang="ja-JP" sz="1200" dirty="0" smtClean="0"/>
          </a:p>
          <a:p>
            <a:r>
              <a:rPr kumimoji="1" lang="ja-JP" altLang="en-US" sz="1200" dirty="0" smtClean="0"/>
              <a:t>②</a:t>
            </a:r>
            <a:r>
              <a:rPr kumimoji="1" lang="ja-JP" altLang="ja-JP" sz="1200" b="1" kern="1200" dirty="0" smtClean="0">
                <a:solidFill>
                  <a:schemeClr val="tx1"/>
                </a:solidFill>
                <a:effectLst/>
                <a:latin typeface="+mn-lt"/>
                <a:ea typeface="+mn-ea"/>
                <a:cs typeface="+mn-cs"/>
              </a:rPr>
              <a:t>定</a:t>
            </a:r>
            <a:r>
              <a:rPr kumimoji="1" lang="ja-JP" altLang="ja-JP" sz="1200" kern="1200" dirty="0" smtClean="0">
                <a:solidFill>
                  <a:schemeClr val="tx1"/>
                </a:solidFill>
                <a:effectLst/>
                <a:latin typeface="+mn-lt"/>
                <a:ea typeface="+mn-ea"/>
                <a:cs typeface="+mn-cs"/>
              </a:rPr>
              <a:t>義</a:t>
            </a:r>
          </a:p>
          <a:p>
            <a:r>
              <a:rPr kumimoji="1" lang="ja-JP" altLang="ja-JP" sz="1200" kern="1200" dirty="0" smtClean="0">
                <a:solidFill>
                  <a:schemeClr val="tx1"/>
                </a:solidFill>
                <a:effectLst/>
                <a:latin typeface="+mn-lt"/>
                <a:ea typeface="+mn-ea"/>
                <a:cs typeface="+mn-cs"/>
              </a:rPr>
              <a:t>（１）この通知において、「ひとり親家庭等日常生活支援事業」とは、母子及び父子</a:t>
            </a:r>
          </a:p>
          <a:p>
            <a:r>
              <a:rPr kumimoji="1" lang="ja-JP" altLang="ja-JP" sz="1200" kern="1200" dirty="0" smtClean="0">
                <a:solidFill>
                  <a:schemeClr val="tx1"/>
                </a:solidFill>
                <a:effectLst/>
                <a:latin typeface="+mn-lt"/>
                <a:ea typeface="+mn-ea"/>
                <a:cs typeface="+mn-cs"/>
              </a:rPr>
              <a:t>並びに寡婦福祉法第</a:t>
            </a:r>
            <a:r>
              <a:rPr kumimoji="1" lang="en-US" altLang="ja-JP" sz="1200" kern="1200" dirty="0" smtClean="0">
                <a:solidFill>
                  <a:schemeClr val="tx1"/>
                </a:solidFill>
                <a:effectLst/>
                <a:latin typeface="+mn-lt"/>
                <a:ea typeface="+mn-ea"/>
                <a:cs typeface="+mn-cs"/>
              </a:rPr>
              <a:t>17 </a:t>
            </a:r>
            <a:r>
              <a:rPr kumimoji="1" lang="ja-JP" altLang="ja-JP" sz="1200" kern="1200" dirty="0" smtClean="0">
                <a:solidFill>
                  <a:schemeClr val="tx1"/>
                </a:solidFill>
                <a:effectLst/>
                <a:latin typeface="+mn-lt"/>
                <a:ea typeface="+mn-ea"/>
                <a:cs typeface="+mn-cs"/>
              </a:rPr>
              <a:t>条に規定する母子家庭日常生活支援事業及び同法第</a:t>
            </a:r>
            <a:r>
              <a:rPr kumimoji="1" lang="en-US" altLang="ja-JP" sz="1200" kern="1200" dirty="0" smtClean="0">
                <a:solidFill>
                  <a:schemeClr val="tx1"/>
                </a:solidFill>
                <a:effectLst/>
                <a:latin typeface="+mn-lt"/>
                <a:ea typeface="+mn-ea"/>
                <a:cs typeface="+mn-cs"/>
              </a:rPr>
              <a:t>31</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条の７に規定する父子家庭日常生活支援事業並びに同法第</a:t>
            </a:r>
            <a:r>
              <a:rPr kumimoji="1" lang="en-US" altLang="ja-JP" sz="1200" kern="1200" dirty="0" smtClean="0">
                <a:solidFill>
                  <a:schemeClr val="tx1"/>
                </a:solidFill>
                <a:effectLst/>
                <a:latin typeface="+mn-lt"/>
                <a:ea typeface="+mn-ea"/>
                <a:cs typeface="+mn-cs"/>
              </a:rPr>
              <a:t>33 </a:t>
            </a:r>
            <a:r>
              <a:rPr kumimoji="1" lang="ja-JP" altLang="ja-JP" sz="1200" kern="1200" dirty="0" smtClean="0">
                <a:solidFill>
                  <a:schemeClr val="tx1"/>
                </a:solidFill>
                <a:effectLst/>
                <a:latin typeface="+mn-lt"/>
                <a:ea typeface="+mn-ea"/>
                <a:cs typeface="+mn-cs"/>
              </a:rPr>
              <a:t>条に規定する寡婦</a:t>
            </a:r>
          </a:p>
          <a:p>
            <a:r>
              <a:rPr kumimoji="1" lang="ja-JP" altLang="ja-JP" sz="1200" kern="1200" dirty="0" smtClean="0">
                <a:solidFill>
                  <a:schemeClr val="tx1"/>
                </a:solidFill>
                <a:effectLst/>
                <a:latin typeface="+mn-lt"/>
                <a:ea typeface="+mn-ea"/>
                <a:cs typeface="+mn-cs"/>
              </a:rPr>
              <a:t>日常生活支援事業をいう。</a:t>
            </a:r>
          </a:p>
          <a:p>
            <a:r>
              <a:rPr kumimoji="1" lang="ja-JP" altLang="ja-JP" sz="1200" kern="1200" dirty="0" smtClean="0">
                <a:solidFill>
                  <a:schemeClr val="tx1"/>
                </a:solidFill>
                <a:effectLst/>
                <a:latin typeface="+mn-lt"/>
                <a:ea typeface="+mn-ea"/>
                <a:cs typeface="+mn-cs"/>
              </a:rPr>
              <a:t>（２）この通知において、「ひとり親家庭等」とは、母子家庭及び父子家庭並びに寡</a:t>
            </a:r>
          </a:p>
          <a:p>
            <a:r>
              <a:rPr kumimoji="1" lang="ja-JP" altLang="ja-JP" sz="1200" kern="1200" dirty="0" smtClean="0">
                <a:solidFill>
                  <a:schemeClr val="tx1"/>
                </a:solidFill>
                <a:effectLst/>
                <a:latin typeface="+mn-lt"/>
                <a:ea typeface="+mn-ea"/>
                <a:cs typeface="+mn-cs"/>
              </a:rPr>
              <a:t>婦をいう。</a:t>
            </a:r>
          </a:p>
          <a:p>
            <a:r>
              <a:rPr kumimoji="1" lang="ja-JP" altLang="ja-JP" sz="1200" kern="1200" dirty="0" smtClean="0">
                <a:solidFill>
                  <a:schemeClr val="tx1"/>
                </a:solidFill>
                <a:effectLst/>
                <a:latin typeface="+mn-lt"/>
                <a:ea typeface="+mn-ea"/>
                <a:cs typeface="+mn-cs"/>
              </a:rPr>
              <a:t>３ 実施主体</a:t>
            </a:r>
          </a:p>
          <a:p>
            <a:r>
              <a:rPr kumimoji="1" lang="ja-JP" altLang="ja-JP" sz="1200" kern="1200" dirty="0" smtClean="0">
                <a:solidFill>
                  <a:schemeClr val="tx1"/>
                </a:solidFill>
                <a:effectLst/>
                <a:latin typeface="+mn-lt"/>
                <a:ea typeface="+mn-ea"/>
                <a:cs typeface="+mn-cs"/>
              </a:rPr>
              <a:t>実施主体は、都道府県（指定都市及び中核市を含む。以下同じ。）又は市町村（特</a:t>
            </a:r>
          </a:p>
          <a:p>
            <a:r>
              <a:rPr kumimoji="1" lang="ja-JP" altLang="ja-JP" sz="1200" kern="1200" dirty="0" smtClean="0">
                <a:solidFill>
                  <a:schemeClr val="tx1"/>
                </a:solidFill>
                <a:effectLst/>
                <a:latin typeface="+mn-lt"/>
                <a:ea typeface="+mn-ea"/>
                <a:cs typeface="+mn-cs"/>
              </a:rPr>
              <a:t>別区を含み、指定都市及び中核市を除く。以下同じ。）とし、この事業の一部を母</a:t>
            </a:r>
          </a:p>
          <a:p>
            <a:r>
              <a:rPr kumimoji="1" lang="ja-JP" altLang="ja-JP" sz="1200" kern="1200" dirty="0" smtClean="0">
                <a:solidFill>
                  <a:schemeClr val="tx1"/>
                </a:solidFill>
                <a:effectLst/>
                <a:latin typeface="+mn-lt"/>
                <a:ea typeface="+mn-ea"/>
                <a:cs typeface="+mn-cs"/>
              </a:rPr>
              <a:t>子・父子福祉団体等に委託することができる。</a:t>
            </a:r>
          </a:p>
          <a:p>
            <a:pPr marL="0" indent="0">
              <a:buNone/>
            </a:pPr>
            <a:endParaRPr kumimoji="1"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7B59FC7-1E17-49D5-96E4-6AA0950C0FE7}" type="slidenum">
              <a:rPr kumimoji="1" lang="ja-JP" altLang="en-US" smtClean="0"/>
              <a:t>38</a:t>
            </a:fld>
            <a:endParaRPr kumimoji="1" lang="ja-JP" altLang="en-US"/>
          </a:p>
        </p:txBody>
      </p:sp>
    </p:spTree>
    <p:extLst>
      <p:ext uri="{BB962C8B-B14F-4D97-AF65-F5344CB8AC3E}">
        <p14:creationId xmlns:p14="http://schemas.microsoft.com/office/powerpoint/2010/main" val="3161311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母子家庭等が安心して子育てをしながら働くことができる環境を整備するため、一定の事由により児童の養育が一時的に困難となった場合に児童を児童養護施設等で預かる短期入所生活援助（ショートステイ）事業、夜間養護等（トワイライトステイ）事業を実施している。実施主体は地方公共団体（市町村）です。</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a:t>
            </a:r>
            <a:r>
              <a:rPr kumimoji="1" lang="en-US" altLang="ja-JP" sz="1200" b="0" i="0" u="none" strike="noStrike" kern="1200" baseline="0" dirty="0" smtClean="0">
                <a:solidFill>
                  <a:schemeClr val="tx1"/>
                </a:solidFill>
                <a:latin typeface="+mn-lt"/>
                <a:ea typeface="+mn-ea"/>
                <a:cs typeface="+mn-cs"/>
              </a:rPr>
              <a:t>1</a:t>
            </a:r>
            <a:r>
              <a:rPr kumimoji="1" lang="ja-JP" altLang="en-US" sz="1200" b="0" i="0" u="none" strike="noStrike" kern="1200" baseline="0" dirty="0" smtClean="0">
                <a:solidFill>
                  <a:schemeClr val="tx1"/>
                </a:solidFill>
                <a:latin typeface="+mn-lt"/>
                <a:ea typeface="+mn-ea"/>
                <a:cs typeface="+mn-cs"/>
              </a:rPr>
              <a:t>）まず、夜間養護等事業、通称「トワイライトステイ」についてです。トワイライトステイとは、保護者が、仕事その他の理由により平日の夜間又は休日に不在となり家庭において児童を養育することが困難となった場合その他緊急の場合において、その児童を児童養護施設等において保護し、生活指導、食事の提供等を行っている事業です。</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a:t>
            </a:r>
            <a:r>
              <a:rPr kumimoji="1" lang="en-US" altLang="ja-JP" sz="1200" b="0" i="0" u="none" strike="noStrike" kern="1200" baseline="0" dirty="0" smtClean="0">
                <a:solidFill>
                  <a:schemeClr val="tx1"/>
                </a:solidFill>
                <a:latin typeface="+mn-lt"/>
                <a:ea typeface="+mn-ea"/>
                <a:cs typeface="+mn-cs"/>
              </a:rPr>
              <a:t>2</a:t>
            </a:r>
            <a:r>
              <a:rPr kumimoji="1" lang="ja-JP" altLang="en-US" sz="1200" b="0" i="0" u="none" strike="noStrike" kern="1200" baseline="0" dirty="0" smtClean="0">
                <a:solidFill>
                  <a:schemeClr val="tx1"/>
                </a:solidFill>
                <a:latin typeface="+mn-lt"/>
                <a:ea typeface="+mn-ea"/>
                <a:cs typeface="+mn-cs"/>
              </a:rPr>
              <a:t>）短期入所生活援助（ショートステイ）事業とは保護者の疾病や仕事等の事由により児童の養育が一時的に困難となった場合、又は育児不安</a:t>
            </a:r>
          </a:p>
          <a:p>
            <a:r>
              <a:rPr kumimoji="1" lang="ja-JP" altLang="en-US" sz="1200" b="0" i="0" u="none" strike="noStrike" kern="1200" baseline="0" dirty="0" smtClean="0">
                <a:solidFill>
                  <a:schemeClr val="tx1"/>
                </a:solidFill>
                <a:latin typeface="+mn-lt"/>
                <a:ea typeface="+mn-ea"/>
                <a:cs typeface="+mn-cs"/>
              </a:rPr>
              <a:t>や育児疲れ、慢性疾患児の看病疲れ等の身体的・精神的負担の軽減が必要な場合に、児童を児童養護施設等で一時的に預かっている。</a:t>
            </a:r>
          </a:p>
          <a:p>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lt"/>
                <a:ea typeface="+mn-ea"/>
                <a:cs typeface="+mn-cs"/>
              </a:rPr>
              <a:t>国は各種の子育て支援事業などの次世代育成支援対策に関する事業計画を総合的に評価し、その事業計画の実施に必要な経費に対して次世代育成支援対策交付金を交付している。</a:t>
            </a:r>
          </a:p>
          <a:p>
            <a:endParaRPr kumimoji="1" lang="ja-JP" altLang="en-US"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87B59FC7-1E17-49D5-96E4-6AA0950C0FE7}" type="slidenum">
              <a:rPr kumimoji="1" lang="ja-JP" altLang="en-US" smtClean="0"/>
              <a:t>39</a:t>
            </a:fld>
            <a:endParaRPr kumimoji="1" lang="ja-JP" altLang="en-US"/>
          </a:p>
        </p:txBody>
      </p:sp>
    </p:spTree>
    <p:extLst>
      <p:ext uri="{BB962C8B-B14F-4D97-AF65-F5344CB8AC3E}">
        <p14:creationId xmlns:p14="http://schemas.microsoft.com/office/powerpoint/2010/main" val="3960210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lang="ja-JP" altLang="en-US">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2634248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続いて、４番目の「母子生活支援施設」をご紹介します。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7B59FC7-1E17-49D5-96E4-6AA0950C0FE7}"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314192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母子生活支援施設は、「配偶者のない女子又はこれに準ずる事情にある女子及びその者の監護すべき児童を入所させて、これらの者を保護するとともに、これらの者の自立の促進のためにその生活を支援し、あわせて対処したものについて相談その他の援助を行うことを目的とする施設とする」と児童福祉法第</a:t>
            </a:r>
            <a:r>
              <a:rPr kumimoji="1" lang="en-US" altLang="ja-JP" sz="1200" b="0" i="0" u="none" strike="noStrike" kern="1200" baseline="0" dirty="0" smtClean="0">
                <a:solidFill>
                  <a:schemeClr val="tx1"/>
                </a:solidFill>
                <a:latin typeface="+mn-lt"/>
                <a:ea typeface="+mn-ea"/>
                <a:cs typeface="+mn-cs"/>
              </a:rPr>
              <a:t>38</a:t>
            </a:r>
            <a:r>
              <a:rPr kumimoji="1" lang="ja-JP" altLang="en-US" sz="1200" b="0" i="0" u="none" strike="noStrike" kern="1200" baseline="0" dirty="0" smtClean="0">
                <a:solidFill>
                  <a:schemeClr val="tx1"/>
                </a:solidFill>
                <a:latin typeface="+mn-lt"/>
                <a:ea typeface="+mn-ea"/>
                <a:cs typeface="+mn-cs"/>
              </a:rPr>
              <a:t>条に定められています。原則としては</a:t>
            </a:r>
            <a:r>
              <a:rPr kumimoji="1" lang="en-US" altLang="ja-JP" sz="1200" b="0" i="0" u="none" strike="noStrike" kern="1200" baseline="0" dirty="0" smtClean="0">
                <a:solidFill>
                  <a:schemeClr val="tx1"/>
                </a:solidFill>
                <a:latin typeface="+mn-lt"/>
                <a:ea typeface="+mn-ea"/>
                <a:cs typeface="+mn-cs"/>
              </a:rPr>
              <a:t>18</a:t>
            </a:r>
            <a:r>
              <a:rPr kumimoji="1" lang="ja-JP" altLang="en-US" sz="1200" b="0" i="0" u="none" strike="noStrike" kern="1200" baseline="0" dirty="0" smtClean="0">
                <a:solidFill>
                  <a:schemeClr val="tx1"/>
                </a:solidFill>
                <a:latin typeface="+mn-lt"/>
                <a:ea typeface="+mn-ea"/>
                <a:cs typeface="+mn-cs"/>
              </a:rPr>
              <a:t>歳未満の児童及びその保護者が対象であるが、児童が満</a:t>
            </a:r>
            <a:r>
              <a:rPr kumimoji="1" lang="en-US" altLang="ja-JP" sz="1200" b="0" i="0" u="none" strike="noStrike" kern="1200" baseline="0" dirty="0" smtClean="0">
                <a:solidFill>
                  <a:schemeClr val="tx1"/>
                </a:solidFill>
                <a:latin typeface="+mn-lt"/>
                <a:ea typeface="+mn-ea"/>
                <a:cs typeface="+mn-cs"/>
              </a:rPr>
              <a:t>20</a:t>
            </a:r>
            <a:r>
              <a:rPr kumimoji="1" lang="ja-JP" altLang="en-US" sz="1200" b="0" i="0" u="none" strike="noStrike" kern="1200" baseline="0" dirty="0" smtClean="0">
                <a:solidFill>
                  <a:schemeClr val="tx1"/>
                </a:solidFill>
                <a:latin typeface="+mn-lt"/>
                <a:ea typeface="+mn-ea"/>
                <a:cs typeface="+mn-cs"/>
              </a:rPr>
              <a:t>歳に達するまで在所させることができます。施設には支援員がおり、保護者は相談ができ、子供は学習や集団活動、また</a:t>
            </a:r>
            <a:r>
              <a:rPr lang="ja-JP" altLang="en-US" dirty="0" smtClean="0"/>
              <a:t>保育園に入れない乳幼児のために保育士がいて、施設内で保育をしているところもあります。</a:t>
            </a:r>
            <a:endParaRPr kumimoji="1" lang="ja-JP" altLang="en-US" dirty="0" smtClean="0"/>
          </a:p>
          <a:p>
            <a:endParaRPr kumimoji="1" lang="en-US" altLang="ja-JP" sz="1200" b="0" i="0" u="none" strike="noStrike" kern="1200" baseline="0" dirty="0" smtClean="0">
              <a:solidFill>
                <a:schemeClr val="tx1"/>
              </a:solidFill>
              <a:latin typeface="+mn-lt"/>
              <a:ea typeface="+mn-ea"/>
              <a:cs typeface="+mn-cs"/>
            </a:endParaRPr>
          </a:p>
          <a:p>
            <a:endParaRPr lang="ja-JP" altLang="en-US" dirty="0" smtClean="0"/>
          </a:p>
          <a:p>
            <a:r>
              <a:rPr lang="ja-JP" altLang="en-US" b="1" dirty="0" smtClean="0"/>
              <a:t>お子さんには</a:t>
            </a:r>
          </a:p>
          <a:p>
            <a:r>
              <a:rPr lang="ja-JP" altLang="en-US" dirty="0" smtClean="0"/>
              <a:t>指導員がいて、心身ともに健全な育成を目指して次のような支援を行っています。</a:t>
            </a:r>
          </a:p>
          <a:p>
            <a:r>
              <a:rPr lang="ja-JP" altLang="en-US" dirty="0" smtClean="0"/>
              <a:t>学習、遊び、日常生活等の支援</a:t>
            </a:r>
          </a:p>
          <a:p>
            <a:r>
              <a:rPr lang="ja-JP" altLang="en-US" dirty="0" smtClean="0"/>
              <a:t>集団活動（こども会、行事、文化、スポーツ活動など）</a:t>
            </a:r>
          </a:p>
          <a:p>
            <a:r>
              <a:rPr lang="ja-JP" altLang="en-US" dirty="0" smtClean="0"/>
              <a:t>保育園に入れない乳幼児のために保育士がいて、施設内で保育をしているところもあります。</a:t>
            </a:r>
          </a:p>
          <a:p>
            <a:r>
              <a:rPr kumimoji="1" lang="ja-JP" altLang="en-US" dirty="0" smtClean="0"/>
              <a:t>入所期間は</a:t>
            </a:r>
            <a:r>
              <a:rPr kumimoji="1" lang="en-US" altLang="ja-JP" dirty="0" smtClean="0"/>
              <a:t>2</a:t>
            </a:r>
            <a:r>
              <a:rPr kumimoji="1" lang="ja-JP" altLang="en-US" dirty="0" smtClean="0"/>
              <a:t>年未満が約５０㌫</a:t>
            </a:r>
            <a:endParaRPr kumimoji="1" lang="ja-JP" altLang="en-US" dirty="0"/>
          </a:p>
        </p:txBody>
      </p:sp>
      <p:sp>
        <p:nvSpPr>
          <p:cNvPr id="4" name="スライド番号プレースホルダー 3"/>
          <p:cNvSpPr>
            <a:spLocks noGrp="1"/>
          </p:cNvSpPr>
          <p:nvPr>
            <p:ph type="sldNum" sz="quarter" idx="10"/>
          </p:nvPr>
        </p:nvSpPr>
        <p:spPr/>
        <p:txBody>
          <a:bodyPr/>
          <a:lstStyle/>
          <a:p>
            <a:fld id="{87B59FC7-1E17-49D5-96E4-6AA0950C0FE7}" type="slidenum">
              <a:rPr kumimoji="1" lang="ja-JP" altLang="en-US" smtClean="0"/>
              <a:t>41</a:t>
            </a:fld>
            <a:endParaRPr kumimoji="1" lang="ja-JP" altLang="en-US"/>
          </a:p>
        </p:txBody>
      </p:sp>
    </p:spTree>
    <p:extLst>
      <p:ext uri="{BB962C8B-B14F-4D97-AF65-F5344CB8AC3E}">
        <p14:creationId xmlns:p14="http://schemas.microsoft.com/office/powerpoint/2010/main" val="1722032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こちらは母子生活支援施設数の推移をあらわしたグラフです。施設数は減少傾向にあることがわかります。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87B59FC7-1E17-49D5-96E4-6AA0950C0FE7}" type="slidenum">
              <a:rPr kumimoji="1" lang="ja-JP" altLang="en-US" smtClean="0"/>
              <a:t>42</a:t>
            </a:fld>
            <a:endParaRPr kumimoji="1" lang="ja-JP" altLang="en-US"/>
          </a:p>
        </p:txBody>
      </p:sp>
    </p:spTree>
    <p:extLst>
      <p:ext uri="{BB962C8B-B14F-4D97-AF65-F5344CB8AC3E}">
        <p14:creationId xmlns:p14="http://schemas.microsoft.com/office/powerpoint/2010/main" val="3750838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lang="ja-JP" altLang="en-US">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4048018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次にマザーズハローワーク渋谷さんへ取材に行ってきた報告を行います。</a:t>
            </a:r>
          </a:p>
          <a:p>
            <a:endParaRPr kumimoji="1" lang="ja-JP" altLang="en-US" dirty="0" smtClean="0"/>
          </a:p>
          <a:p>
            <a:r>
              <a:rPr kumimoji="1" lang="ja-JP" altLang="en-US" dirty="0" smtClean="0"/>
              <a:t>マザーズハローワークは母子家庭を中心に子育て・就業の両立をサポートする</a:t>
            </a:r>
          </a:p>
          <a:p>
            <a:r>
              <a:rPr kumimoji="1" lang="ja-JP" altLang="en-US" dirty="0" smtClean="0"/>
              <a:t>厚労省管轄の施設になります。</a:t>
            </a:r>
          </a:p>
          <a:p>
            <a:r>
              <a:rPr kumimoji="1" lang="ja-JP" altLang="en-US" dirty="0" smtClean="0"/>
              <a:t>父子家庭も受け付けているが、経済的に負担を負っている人が母子家庭に比べて少ない為かあまり相談は少ないようです。</a:t>
            </a:r>
          </a:p>
          <a:p>
            <a:r>
              <a:rPr kumimoji="1" lang="ja-JP" altLang="en-US" dirty="0" smtClean="0"/>
              <a:t>女性の活躍を目的に労働法の基準に則った仕事の求人のみ紹介しているとのことでした。</a:t>
            </a:r>
          </a:p>
          <a:p>
            <a:r>
              <a:rPr kumimoji="1" lang="ja-JP" altLang="en-US" dirty="0" smtClean="0"/>
              <a:t>ただ、もちろん相談してくる人の背景は様々です。そこで話を伺った小柴さんによるとそれぞれの背景にそったサポートが必要とおっしゃっていました。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E948714B-59D7-4597-92E2-18A575FC6FEF}" type="slidenum">
              <a:rPr kumimoji="1" lang="ja-JP" altLang="en-US" smtClean="0"/>
              <a:t>44</a:t>
            </a:fld>
            <a:endParaRPr kumimoji="1" lang="ja-JP" altLang="en-US"/>
          </a:p>
        </p:txBody>
      </p:sp>
    </p:spTree>
    <p:extLst>
      <p:ext uri="{BB962C8B-B14F-4D97-AF65-F5344CB8AC3E}">
        <p14:creationId xmlns:p14="http://schemas.microsoft.com/office/powerpoint/2010/main" val="3194042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其の為にまず個々の抱える具体的な問題点を相談している中で気づいてもらいます。</a:t>
            </a:r>
          </a:p>
          <a:p>
            <a:r>
              <a:rPr kumimoji="1" lang="ja-JP" altLang="en-US" dirty="0" smtClean="0"/>
              <a:t>例えばたとえ本人が正規雇用を求めていても、現状の生活を分析して正規雇用で就労を続けていけるのか判断しなければなりません。</a:t>
            </a:r>
          </a:p>
          <a:p>
            <a:r>
              <a:rPr kumimoji="1" lang="ja-JP" altLang="en-US" dirty="0" smtClean="0"/>
              <a:t>その問題それぞれに応じて他部門の紹介や公的支援を紹介することで、受け取れる支援は受け取ってもらえるようにアドバイスをします。</a:t>
            </a:r>
          </a:p>
          <a:p>
            <a:r>
              <a:rPr kumimoji="1" lang="ja-JP" altLang="en-US" dirty="0" smtClean="0"/>
              <a:t>マザーズハローワークさんはこの点、自立支援センターとのパートナーシップもあり支援について情報も有しているため、他と繋いでいくことができるとのことでした。</a:t>
            </a:r>
          </a:p>
          <a:p>
            <a:r>
              <a:rPr kumimoji="1" lang="ja-JP" altLang="en-US" dirty="0" smtClean="0"/>
              <a:t>小柴さんが扱った例だと例えば資格修得のため通学している女性。彼女については通学しながら３～４日パートで働きつつ２日は経験があった看護助手をするようになりました。</a:t>
            </a:r>
          </a:p>
          <a:p>
            <a:r>
              <a:rPr kumimoji="1" lang="ja-JP" altLang="en-US" dirty="0" smtClean="0"/>
              <a:t>また、</a:t>
            </a:r>
            <a:r>
              <a:rPr kumimoji="1" lang="en-US" altLang="ja-JP" dirty="0" smtClean="0"/>
              <a:t>DV</a:t>
            </a:r>
            <a:r>
              <a:rPr kumimoji="1" lang="ja-JP" altLang="en-US" dirty="0" smtClean="0"/>
              <a:t>をうけて逃げてきた女性について、彼女は保育園に子供を入れられたのですが、２か月以内に仕事を見つけなければ退所させられてしまうといった状況でした。彼女は夏安みもある中学校で給食を作る手伝いをするようになりました。</a:t>
            </a:r>
          </a:p>
          <a:p>
            <a:r>
              <a:rPr kumimoji="1" lang="ja-JP" altLang="en-US" dirty="0" smtClean="0"/>
              <a:t>こういったように一概に求めている職を紹介するのではなく、それぞれの背景や状況にあった仕事を紹介することが肝要です。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948714B-59D7-4597-92E2-18A575FC6FEF}" type="slidenum">
              <a:rPr kumimoji="1" lang="ja-JP" altLang="en-US" smtClean="0"/>
              <a:t>45</a:t>
            </a:fld>
            <a:endParaRPr kumimoji="1" lang="ja-JP" altLang="en-US"/>
          </a:p>
        </p:txBody>
      </p:sp>
    </p:spTree>
    <p:extLst>
      <p:ext uri="{BB962C8B-B14F-4D97-AF65-F5344CB8AC3E}">
        <p14:creationId xmlns:p14="http://schemas.microsoft.com/office/powerpoint/2010/main" val="1719499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小柴さんはこういった個々合わせた支援の好事例として、支援員として働いていたことのある例を紹介してくれました。まず市レベルで母子家庭の相談を支援員や専門員が受け付けます。この専門員はマザーズハローワークの</a:t>
            </a:r>
            <a:r>
              <a:rPr kumimoji="1" lang="en-US" altLang="ja-JP" dirty="0" smtClean="0"/>
              <a:t>OB</a:t>
            </a:r>
            <a:r>
              <a:rPr kumimoji="1" lang="ja-JP" altLang="en-US" dirty="0" smtClean="0"/>
              <a:t>の方々が多いようです。</a:t>
            </a:r>
          </a:p>
          <a:p>
            <a:r>
              <a:rPr kumimoji="1" lang="ja-JP" altLang="en-US" dirty="0" smtClean="0"/>
              <a:t>そこで個々の背景に合わせたメニューを組み合わせたあと、就業支援を行うのか、子育て・生活支援をするのか、子供への支援をするのか、養育費の確保・経済的支援を行うのか判断しアドバイスをします。</a:t>
            </a:r>
          </a:p>
          <a:p>
            <a:r>
              <a:rPr kumimoji="1" lang="ja-JP" altLang="en-US" dirty="0" smtClean="0"/>
              <a:t>こういったワンストップの相談窓口の構築を推進していき全国で好事例を展開しているとのことでした。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E948714B-59D7-4597-92E2-18A575FC6FEF}" type="slidenum">
              <a:rPr kumimoji="1" lang="ja-JP" altLang="en-US" smtClean="0"/>
              <a:t>46</a:t>
            </a:fld>
            <a:endParaRPr kumimoji="1" lang="ja-JP" altLang="en-US"/>
          </a:p>
        </p:txBody>
      </p:sp>
    </p:spTree>
    <p:extLst>
      <p:ext uri="{BB962C8B-B14F-4D97-AF65-F5344CB8AC3E}">
        <p14:creationId xmlns:p14="http://schemas.microsoft.com/office/powerpoint/2010/main" val="1226585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ハローワークの紹介する仕事はブラックといった認識</a:t>
            </a:r>
            <a:endParaRPr kumimoji="1" lang="en-US" altLang="ja-JP" dirty="0" smtClean="0"/>
          </a:p>
          <a:p>
            <a:r>
              <a:rPr kumimoji="1" lang="ja-JP" altLang="en-US" dirty="0" smtClean="0"/>
              <a:t>就職に結びつく資格とそうでない資格がある。</a:t>
            </a:r>
            <a:endParaRPr kumimoji="1" lang="ja-JP" altLang="en-US" dirty="0"/>
          </a:p>
        </p:txBody>
      </p:sp>
      <p:sp>
        <p:nvSpPr>
          <p:cNvPr id="4" name="スライド番号プレースホルダー 3"/>
          <p:cNvSpPr>
            <a:spLocks noGrp="1"/>
          </p:cNvSpPr>
          <p:nvPr>
            <p:ph type="sldNum" sz="quarter" idx="10"/>
          </p:nvPr>
        </p:nvSpPr>
        <p:spPr/>
        <p:txBody>
          <a:bodyPr/>
          <a:lstStyle/>
          <a:p>
            <a:fld id="{E948714B-59D7-4597-92E2-18A575FC6FEF}" type="slidenum">
              <a:rPr kumimoji="1" lang="ja-JP" altLang="en-US" smtClean="0"/>
              <a:t>47</a:t>
            </a:fld>
            <a:endParaRPr kumimoji="1" lang="ja-JP" altLang="en-US"/>
          </a:p>
        </p:txBody>
      </p:sp>
    </p:spTree>
    <p:extLst>
      <p:ext uri="{BB962C8B-B14F-4D97-AF65-F5344CB8AC3E}">
        <p14:creationId xmlns:p14="http://schemas.microsoft.com/office/powerpoint/2010/main" val="47752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児童福祉法に基づく認可を受けていない施設で、保護者の就労や疾病など、保育に欠ける事由の有無に関係なく、児童は入所可</a:t>
            </a:r>
            <a:endParaRPr kumimoji="1" lang="en-US" altLang="ja-JP" dirty="0" smtClean="0"/>
          </a:p>
          <a:p>
            <a:r>
              <a:rPr kumimoji="1" lang="ja-JP" altLang="en-US" dirty="0" smtClean="0"/>
              <a:t>無認可保育園の</a:t>
            </a:r>
            <a:r>
              <a:rPr kumimoji="1" lang="ja-JP" altLang="en-US" dirty="0" err="1" smtClean="0"/>
              <a:t>良し</a:t>
            </a:r>
            <a:r>
              <a:rPr kumimoji="1" lang="ja-JP" altLang="en-US" dirty="0" smtClean="0"/>
              <a:t>あしはさまざま</a:t>
            </a:r>
            <a:endParaRPr kumimoji="1" lang="en-US" altLang="ja-JP" dirty="0" smtClean="0"/>
          </a:p>
          <a:p>
            <a:r>
              <a:rPr kumimoji="1" lang="ja-JP" altLang="en-US" dirty="0" smtClean="0"/>
              <a:t>無認可保育園は割高</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948714B-59D7-4597-92E2-18A575FC6FEF}" type="slidenum">
              <a:rPr kumimoji="1" lang="ja-JP" altLang="en-US" smtClean="0"/>
              <a:t>48</a:t>
            </a:fld>
            <a:endParaRPr kumimoji="1" lang="ja-JP" altLang="en-US"/>
          </a:p>
        </p:txBody>
      </p:sp>
    </p:spTree>
    <p:extLst>
      <p:ext uri="{BB962C8B-B14F-4D97-AF65-F5344CB8AC3E}">
        <p14:creationId xmlns:p14="http://schemas.microsoft.com/office/powerpoint/2010/main" val="1278957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lang="ja-JP" altLang="en-US">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345261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まず、このグラフを見てください。</a:t>
            </a:r>
            <a:endParaRPr kumimoji="1" lang="en-US" altLang="ja-JP" dirty="0" smtClean="0"/>
          </a:p>
          <a:p>
            <a:r>
              <a:rPr kumimoji="1" lang="ja-JP" altLang="en-US" dirty="0" smtClean="0"/>
              <a:t>このグラフは、各世帯における年間の平均所得を表しています。</a:t>
            </a:r>
            <a:endParaRPr kumimoji="1" lang="en-US" altLang="ja-JP" dirty="0" smtClean="0"/>
          </a:p>
          <a:p>
            <a:r>
              <a:rPr kumimoji="1" lang="ja-JP" altLang="en-US" dirty="0" smtClean="0">
                <a:solidFill>
                  <a:srgbClr val="FF0000"/>
                </a:solidFill>
              </a:rPr>
              <a:t>≪児童のいる世帯≫</a:t>
            </a:r>
            <a:r>
              <a:rPr kumimoji="1" lang="ja-JP" altLang="en-US" dirty="0" smtClean="0"/>
              <a:t>に比べて、父子世帯は約６割、母子世帯においては、約３割程度のものとなっています。</a:t>
            </a:r>
            <a:endParaRPr kumimoji="1" lang="en-US" altLang="ja-JP" dirty="0" smtClean="0"/>
          </a:p>
          <a:p>
            <a:r>
              <a:rPr kumimoji="1" lang="ja-JP" altLang="en-US" dirty="0" smtClean="0"/>
              <a:t>この点から、ひとり親世帯の経済的困難が伺えます。</a:t>
            </a:r>
            <a:endParaRPr kumimoji="1" lang="en-US" altLang="ja-JP" dirty="0" smtClean="0"/>
          </a:p>
          <a:p>
            <a:endParaRPr kumimoji="1" lang="en-US" altLang="ja-JP" dirty="0" smtClean="0"/>
          </a:p>
          <a:p>
            <a:r>
              <a:rPr kumimoji="1" lang="ja-JP" altLang="en-US" dirty="0" smtClean="0"/>
              <a:t>生活調査の満足度資料</a:t>
            </a:r>
            <a:endParaRPr kumimoji="1" lang="ja-JP" altLang="en-US" dirty="0"/>
          </a:p>
        </p:txBody>
      </p:sp>
      <p:sp>
        <p:nvSpPr>
          <p:cNvPr id="4" name="スライド番号プレースホルダー 3"/>
          <p:cNvSpPr>
            <a:spLocks noGrp="1"/>
          </p:cNvSpPr>
          <p:nvPr>
            <p:ph type="sldNum" sz="quarter" idx="10"/>
          </p:nvPr>
        </p:nvSpPr>
        <p:spPr/>
        <p:txBody>
          <a:bodyPr/>
          <a:lstStyle/>
          <a:p>
            <a:fld id="{DAE76D71-1FE3-4A2C-BF5E-81C86A8FCC45}" type="slidenum">
              <a:rPr kumimoji="1" lang="ja-JP" altLang="en-US" smtClean="0"/>
              <a:t>12</a:t>
            </a:fld>
            <a:endParaRPr kumimoji="1" lang="ja-JP" altLang="en-US"/>
          </a:p>
        </p:txBody>
      </p:sp>
    </p:spTree>
    <p:extLst>
      <p:ext uri="{BB962C8B-B14F-4D97-AF65-F5344CB8AC3E}">
        <p14:creationId xmlns:p14="http://schemas.microsoft.com/office/powerpoint/2010/main" val="1047546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の資料から、現在ひとり親世帯が抱える課題は①稼働所得が低いこと、②離婚世帯において養育費を受けていない世帯が多いこと、③主に母子家庭にみられる傾向ですが、安定した住宅の確保の難しいことなどが挙げられます。</a:t>
            </a:r>
            <a:endParaRPr kumimoji="1" lang="en-US" altLang="ja-JP" dirty="0" smtClean="0"/>
          </a:p>
          <a:p>
            <a:r>
              <a:rPr kumimoji="1" lang="ja-JP" altLang="en-US" dirty="0" smtClean="0"/>
              <a:t>以上の課題について、</a:t>
            </a:r>
            <a:r>
              <a:rPr kumimoji="1" lang="en-US" altLang="ja-JP" dirty="0" smtClean="0"/>
              <a:t>【</a:t>
            </a:r>
            <a:r>
              <a:rPr kumimoji="1" lang="ja-JP" altLang="en-US" dirty="0" smtClean="0"/>
              <a:t>エンター</a:t>
            </a:r>
            <a:r>
              <a:rPr kumimoji="1" lang="en-US" altLang="ja-JP" dirty="0" smtClean="0"/>
              <a:t>】</a:t>
            </a:r>
            <a:r>
              <a:rPr kumimoji="1" lang="ja-JP" altLang="en-US" dirty="0" smtClean="0"/>
              <a:t>経済的支援と</a:t>
            </a:r>
            <a:r>
              <a:rPr kumimoji="1" lang="en-US" altLang="ja-JP" dirty="0" smtClean="0"/>
              <a:t>【</a:t>
            </a:r>
            <a:r>
              <a:rPr kumimoji="1" lang="ja-JP" altLang="en-US" dirty="0" smtClean="0"/>
              <a:t>エンター</a:t>
            </a:r>
            <a:r>
              <a:rPr kumimoji="1" lang="en-US" altLang="ja-JP" dirty="0" smtClean="0"/>
              <a:t>】</a:t>
            </a:r>
            <a:r>
              <a:rPr kumimoji="1" lang="ja-JP" altLang="en-US" dirty="0" smtClean="0"/>
              <a:t>生活支援に分けて提言をしていきたいと思います。</a:t>
            </a:r>
            <a:r>
              <a:rPr kumimoji="1" lang="en-US" altLang="ja-JP" dirty="0" smtClean="0"/>
              <a:t>【</a:t>
            </a:r>
            <a:r>
              <a:rPr kumimoji="1" lang="ja-JP" altLang="en-US" dirty="0" smtClean="0"/>
              <a:t>エンター</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51</a:t>
            </a:fld>
            <a:endParaRPr kumimoji="1" lang="ja-JP" altLang="en-US"/>
          </a:p>
        </p:txBody>
      </p:sp>
    </p:spTree>
    <p:extLst>
      <p:ext uri="{BB962C8B-B14F-4D97-AF65-F5344CB8AC3E}">
        <p14:creationId xmlns:p14="http://schemas.microsoft.com/office/powerpoint/2010/main" val="3192945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まず、経済的支援の一番目として、稼働所得の低さについて見ていきます。</a:t>
            </a:r>
            <a:endParaRPr kumimoji="1" lang="en-US" altLang="ja-JP" dirty="0" smtClean="0"/>
          </a:p>
          <a:p>
            <a:r>
              <a:rPr kumimoji="1" lang="ja-JP" altLang="en-US" dirty="0" smtClean="0"/>
              <a:t>この課題の背景には、ひとり親は就業率は高いものの、非正規職員として働く人の割合が多いことが考えられます。</a:t>
            </a:r>
            <a:endParaRPr kumimoji="1" lang="en-US" altLang="ja-JP" dirty="0" smtClean="0"/>
          </a:p>
          <a:p>
            <a:r>
              <a:rPr kumimoji="1" lang="ja-JP" altLang="en-US" dirty="0" smtClean="0"/>
              <a:t>まだ幼い子供を抱えながら就職活動を行うなど、時間の制約があることによる就労の困難や、実際にセミナーや職業訓練に参加しても、そのことが必ずしも就労につながっているわけではないという課題があります。</a:t>
            </a:r>
            <a:r>
              <a:rPr kumimoji="1" lang="en-US" altLang="ja-JP" dirty="0" smtClean="0"/>
              <a:t>【</a:t>
            </a:r>
            <a:r>
              <a:rPr kumimoji="1" lang="ja-JP" altLang="en-US" dirty="0" smtClean="0"/>
              <a:t>エンター</a:t>
            </a:r>
            <a:r>
              <a:rPr kumimoji="1" lang="en-US" altLang="ja-JP" dirty="0" smtClean="0"/>
              <a:t>】【</a:t>
            </a:r>
            <a:r>
              <a:rPr kumimoji="1" lang="ja-JP" altLang="en-US" dirty="0" smtClean="0"/>
              <a:t>エンター</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52</a:t>
            </a:fld>
            <a:endParaRPr kumimoji="1" lang="ja-JP" altLang="en-US"/>
          </a:p>
        </p:txBody>
      </p:sp>
    </p:spTree>
    <p:extLst>
      <p:ext uri="{BB962C8B-B14F-4D97-AF65-F5344CB8AC3E}">
        <p14:creationId xmlns:p14="http://schemas.microsoft.com/office/powerpoint/2010/main" val="41173075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そこで、時間制約による就労の困難さについては認可外保育施設の活用促進、母子生活支援施設の有効利用、育児休業制度の一環として時間休の取得の義務化を、</a:t>
            </a:r>
            <a:endParaRPr kumimoji="1" lang="en-US" altLang="ja-JP" dirty="0" smtClean="0"/>
          </a:p>
          <a:p>
            <a:r>
              <a:rPr kumimoji="1" lang="ja-JP" altLang="en-US" dirty="0" smtClean="0"/>
              <a:t>就労につながらないセミナーや職業訓練の課題に対しては、人気のある職種に限らない、幅広い職種に対する説明会やトライアル雇用を促進し、興味喚起をめざすことを提言として掲げます。</a:t>
            </a:r>
            <a:r>
              <a:rPr kumimoji="1" lang="en-US" altLang="ja-JP" dirty="0" smtClean="0"/>
              <a:t>【</a:t>
            </a:r>
            <a:r>
              <a:rPr kumimoji="1" lang="ja-JP" altLang="en-US" dirty="0" smtClean="0"/>
              <a:t>エンター</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53</a:t>
            </a:fld>
            <a:endParaRPr kumimoji="1" lang="ja-JP" altLang="en-US"/>
          </a:p>
        </p:txBody>
      </p:sp>
    </p:spTree>
    <p:extLst>
      <p:ext uri="{BB962C8B-B14F-4D97-AF65-F5344CB8AC3E}">
        <p14:creationId xmlns:p14="http://schemas.microsoft.com/office/powerpoint/2010/main" val="3911121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認可外保育施設の活用について説明します。</a:t>
            </a:r>
            <a:endParaRPr kumimoji="1" lang="en-US" altLang="ja-JP" dirty="0" smtClean="0"/>
          </a:p>
          <a:p>
            <a:r>
              <a:rPr kumimoji="1" lang="ja-JP" altLang="en-US" dirty="0" smtClean="0"/>
              <a:t>現在、認可保育施設へ子供を預けようとする際には、世帯ごとに各自治体が公表する選考指数を計算し、その合計ポイントが高い世帯から入所することになっています。</a:t>
            </a:r>
            <a:endParaRPr kumimoji="1" lang="en-US" altLang="ja-JP" dirty="0" smtClean="0"/>
          </a:p>
          <a:p>
            <a:r>
              <a:rPr kumimoji="1" lang="ja-JP" altLang="en-US" dirty="0" smtClean="0"/>
              <a:t>子どもがひとりいる世帯について千代田区の例をあげますと、両親が共働きで、１日８時間以上、月に２０日以上の就労をしている世帯は</a:t>
            </a:r>
            <a:r>
              <a:rPr kumimoji="1" lang="en-US" altLang="ja-JP" dirty="0" smtClean="0"/>
              <a:t>10</a:t>
            </a:r>
            <a:r>
              <a:rPr kumimoji="1" lang="ja-JP" altLang="en-US" dirty="0" smtClean="0"/>
              <a:t>ポイント、ひとり親世帯で他に同居している親族がおらず、生計の中心を担う者が求職中である場合は</a:t>
            </a:r>
            <a:r>
              <a:rPr kumimoji="1" lang="en-US" altLang="ja-JP" dirty="0" smtClean="0"/>
              <a:t>12</a:t>
            </a:r>
            <a:r>
              <a:rPr kumimoji="1" lang="ja-JP" altLang="en-US" dirty="0" smtClean="0"/>
              <a:t>ポイント獲得することとなり、ひとり親世帯の方が優先的に入所することができます。</a:t>
            </a:r>
            <a:r>
              <a:rPr kumimoji="1" lang="en-US" altLang="ja-JP" dirty="0" smtClean="0"/>
              <a:t>【</a:t>
            </a:r>
            <a:r>
              <a:rPr kumimoji="1" lang="ja-JP" altLang="en-US" dirty="0" smtClean="0"/>
              <a:t>エンター</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54</a:t>
            </a:fld>
            <a:endParaRPr kumimoji="1" lang="ja-JP" altLang="en-US"/>
          </a:p>
        </p:txBody>
      </p:sp>
    </p:spTree>
    <p:extLst>
      <p:ext uri="{BB962C8B-B14F-4D97-AF65-F5344CB8AC3E}">
        <p14:creationId xmlns:p14="http://schemas.microsoft.com/office/powerpoint/2010/main" val="31188943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認可保育施設のメリットは、</a:t>
            </a:r>
            <a:r>
              <a:rPr kumimoji="1" lang="en-US" altLang="ja-JP" dirty="0" smtClean="0"/>
              <a:t>【</a:t>
            </a:r>
            <a:r>
              <a:rPr kumimoji="1" lang="ja-JP" altLang="en-US" dirty="0" smtClean="0"/>
              <a:t>エンター</a:t>
            </a:r>
            <a:r>
              <a:rPr kumimoji="1" lang="en-US" altLang="ja-JP" dirty="0" smtClean="0"/>
              <a:t>】</a:t>
            </a:r>
            <a:r>
              <a:rPr kumimoji="1" lang="ja-JP" altLang="en-US" dirty="0" smtClean="0"/>
              <a:t>国が設けた基準を満たした施設であるという安心感があることや、保育料が所得に応じて決定されること、保育士の数が安定していることなどが挙げられます。しかしながら、</a:t>
            </a:r>
            <a:r>
              <a:rPr kumimoji="1" lang="en-US" altLang="ja-JP" dirty="0" smtClean="0"/>
              <a:t>【</a:t>
            </a:r>
            <a:r>
              <a:rPr kumimoji="1" lang="ja-JP" altLang="en-US" dirty="0" smtClean="0"/>
              <a:t>エンター</a:t>
            </a:r>
            <a:r>
              <a:rPr kumimoji="1" lang="en-US" altLang="ja-JP" dirty="0" smtClean="0"/>
              <a:t>】</a:t>
            </a:r>
            <a:r>
              <a:rPr kumimoji="1" lang="ja-JP" altLang="en-US" dirty="0" smtClean="0"/>
              <a:t>受け入れ人数が決まっているため、定員オーバーの際は待機児童として、期間途中での空きや次の募集を待つことになること、深夜保育を行っている保育施設が少ないこと、自治体に定めてある、保育に欠ける状況によって入所の優先順位が決まるため、介護や病気入院など保護者の体調に問題が無い場合などは、比較的、現在就労中の家庭が優先されることなどのデメリットもあります。</a:t>
            </a:r>
            <a:r>
              <a:rPr kumimoji="1" lang="en-US" altLang="ja-JP" dirty="0" smtClean="0"/>
              <a:t>【</a:t>
            </a:r>
            <a:r>
              <a:rPr kumimoji="1" lang="ja-JP" altLang="en-US" dirty="0" smtClean="0"/>
              <a:t>エンター</a:t>
            </a:r>
            <a:r>
              <a:rPr kumimoji="1" lang="en-US" altLang="ja-JP" dirty="0" smtClean="0"/>
              <a:t>】</a:t>
            </a:r>
          </a:p>
          <a:p>
            <a:endParaRPr kumimoji="1" lang="en-US" altLang="ja-JP" dirty="0" smtClean="0"/>
          </a:p>
          <a:p>
            <a:r>
              <a:rPr kumimoji="1" lang="ja-JP" altLang="en-US" dirty="0" smtClean="0"/>
              <a:t>雇用・就労証明書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55</a:t>
            </a:fld>
            <a:endParaRPr kumimoji="1" lang="ja-JP" altLang="en-US"/>
          </a:p>
        </p:txBody>
      </p:sp>
    </p:spTree>
    <p:extLst>
      <p:ext uri="{BB962C8B-B14F-4D97-AF65-F5344CB8AC3E}">
        <p14:creationId xmlns:p14="http://schemas.microsoft.com/office/powerpoint/2010/main" val="2195535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他方、認可外保育施設には</a:t>
            </a:r>
            <a:r>
              <a:rPr kumimoji="1" lang="en-US" altLang="ja-JP" dirty="0" smtClean="0"/>
              <a:t>【</a:t>
            </a:r>
            <a:r>
              <a:rPr kumimoji="1" lang="ja-JP" altLang="en-US" dirty="0" smtClean="0"/>
              <a:t>エンター</a:t>
            </a:r>
            <a:r>
              <a:rPr kumimoji="1" lang="en-US" altLang="ja-JP" dirty="0" smtClean="0"/>
              <a:t>】</a:t>
            </a:r>
            <a:r>
              <a:rPr kumimoji="1" lang="ja-JP" altLang="en-US" dirty="0" smtClean="0"/>
              <a:t>認可保育に比べて入所基準が緩やかであること、保育の時間や期間に柔軟な対応が可能であること、英語やスポーツ、音楽や食育など、独自の保育方針を掲げるところも少なくないというメリットが挙げられます。</a:t>
            </a:r>
            <a:endParaRPr kumimoji="1" lang="en-US" altLang="ja-JP" dirty="0" smtClean="0"/>
          </a:p>
          <a:p>
            <a:r>
              <a:rPr kumimoji="1" lang="en-US" altLang="ja-JP" dirty="0" smtClean="0"/>
              <a:t>【</a:t>
            </a:r>
            <a:r>
              <a:rPr kumimoji="1" lang="ja-JP" altLang="en-US" dirty="0" smtClean="0"/>
              <a:t>エンター</a:t>
            </a:r>
            <a:r>
              <a:rPr kumimoji="1" lang="en-US" altLang="ja-JP" dirty="0" smtClean="0"/>
              <a:t>】</a:t>
            </a:r>
            <a:r>
              <a:rPr kumimoji="1" lang="ja-JP" altLang="en-US" dirty="0" smtClean="0"/>
              <a:t>デメリットとしては、保育料が認可に比べ割高であること、保育士の資格を持つスタッフが少ないこと、役所を通さず施設と直接契約をすることとなるため、条件に合った施設を探すのに手間がかかるというデメリットがあります。</a:t>
            </a:r>
            <a:endParaRPr kumimoji="1" lang="en-US" altLang="ja-JP" dirty="0" smtClean="0"/>
          </a:p>
          <a:p>
            <a:r>
              <a:rPr kumimoji="1" lang="ja-JP" altLang="en-US" dirty="0" smtClean="0"/>
              <a:t>ひとり親は、保育園に子供を預けることで仕事を探せる、という面と、仕事を見つけたことで子供を優先的に保育園に入園させられる、という面に、悩まされます。就職活動を行う上で、一時的にでも子供を預けるメリットは大きいものであることから、認可保育所の空きを待つ間でも、認可外保育施設に目を向ける必要があると考えます。</a:t>
            </a:r>
            <a:r>
              <a:rPr kumimoji="1" lang="en-US" altLang="ja-JP" dirty="0" smtClean="0"/>
              <a:t>【</a:t>
            </a:r>
            <a:r>
              <a:rPr kumimoji="1" lang="ja-JP" altLang="en-US" dirty="0" smtClean="0"/>
              <a:t>エンター</a:t>
            </a:r>
            <a:r>
              <a:rPr kumimoji="1" lang="en-US" altLang="ja-JP" dirty="0" smtClean="0"/>
              <a:t>】</a:t>
            </a:r>
          </a:p>
          <a:p>
            <a:endParaRPr kumimoji="1" lang="en-US" altLang="ja-JP" dirty="0" smtClean="0"/>
          </a:p>
          <a:p>
            <a:r>
              <a:rPr kumimoji="1" lang="ja-JP" altLang="en-US" dirty="0" smtClean="0"/>
              <a:t>保険証・印鑑でお</a:t>
            </a:r>
            <a:r>
              <a:rPr kumimoji="1" lang="ja-JP" altLang="en-US" dirty="0" err="1" smtClean="0"/>
              <a:t>ｋ</a:t>
            </a:r>
            <a:endParaRPr kumimoji="1" lang="en-US" altLang="ja-JP" dirty="0" smtClean="0"/>
          </a:p>
          <a:p>
            <a:r>
              <a:rPr kumimoji="1" lang="ja-JP" altLang="en-US" dirty="0" smtClean="0"/>
              <a:t>認可は「保育に欠ける」子どもしか入れない</a:t>
            </a:r>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56</a:t>
            </a:fld>
            <a:endParaRPr kumimoji="1" lang="ja-JP" altLang="en-US"/>
          </a:p>
        </p:txBody>
      </p:sp>
    </p:spTree>
    <p:extLst>
      <p:ext uri="{BB962C8B-B14F-4D97-AF65-F5344CB8AC3E}">
        <p14:creationId xmlns:p14="http://schemas.microsoft.com/office/powerpoint/2010/main" val="25352378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認可外保育施設の入所は自治体が管理するわけではないため、親が施設と直接契約を結ぶことになります。そのため、</a:t>
            </a:r>
            <a:r>
              <a:rPr kumimoji="1" lang="en-US" altLang="ja-JP" dirty="0" smtClean="0"/>
              <a:t>【</a:t>
            </a:r>
            <a:r>
              <a:rPr kumimoji="1" lang="ja-JP" altLang="en-US" dirty="0" smtClean="0"/>
              <a:t>エンター</a:t>
            </a:r>
            <a:r>
              <a:rPr kumimoji="1" lang="en-US" altLang="ja-JP" dirty="0" smtClean="0"/>
              <a:t>】</a:t>
            </a:r>
            <a:r>
              <a:rPr kumimoji="1" lang="ja-JP" altLang="en-US" dirty="0" smtClean="0"/>
              <a:t>親は認可外保育施設を１件１件問い合わせをし、設備なども自らの足で調べることとなり、就職活動と並行することが難しい状況です。</a:t>
            </a:r>
            <a:endParaRPr kumimoji="1" lang="en-US" altLang="ja-JP" dirty="0" smtClean="0"/>
          </a:p>
          <a:p>
            <a:r>
              <a:rPr kumimoji="1" lang="en-US" altLang="ja-JP" dirty="0" smtClean="0"/>
              <a:t>【</a:t>
            </a:r>
            <a:r>
              <a:rPr kumimoji="1" lang="ja-JP" altLang="en-US" dirty="0" smtClean="0"/>
              <a:t>エンター</a:t>
            </a:r>
            <a:r>
              <a:rPr kumimoji="1" lang="en-US" altLang="ja-JP" dirty="0" smtClean="0"/>
              <a:t>】</a:t>
            </a:r>
            <a:r>
              <a:rPr kumimoji="1" lang="ja-JP" altLang="en-US" dirty="0" smtClean="0"/>
              <a:t>そこで、施設の設備や定員、空き具合等様々な情報を一括して調べることができるようになれば、その負担を軽減することが可能になると考えます。</a:t>
            </a:r>
            <a:endParaRPr kumimoji="1" lang="en-US" altLang="ja-JP" dirty="0" smtClean="0"/>
          </a:p>
          <a:p>
            <a:r>
              <a:rPr kumimoji="1" lang="en-US" altLang="ja-JP" dirty="0" smtClean="0"/>
              <a:t>【</a:t>
            </a:r>
            <a:r>
              <a:rPr kumimoji="1" lang="ja-JP" altLang="en-US" dirty="0" smtClean="0"/>
              <a:t>エンター</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57</a:t>
            </a:fld>
            <a:endParaRPr kumimoji="1" lang="ja-JP" altLang="en-US"/>
          </a:p>
        </p:txBody>
      </p:sp>
    </p:spTree>
    <p:extLst>
      <p:ext uri="{BB962C8B-B14F-4D97-AF65-F5344CB8AC3E}">
        <p14:creationId xmlns:p14="http://schemas.microsoft.com/office/powerpoint/2010/main" val="2774807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認可外保育</a:t>
            </a:r>
            <a:r>
              <a:rPr kumimoji="1" lang="ja-JP" altLang="en-US" dirty="0" smtClean="0"/>
              <a:t>施設はその開設にあたって、児童福祉法５９条の２に基づき、施設の名称及び所在地、建物その他の設備の規模及び構造、事業を開始した年月日などの、厚生労働省令で定める事項について都道県知事に届出をする義務があります。</a:t>
            </a:r>
            <a:endParaRPr kumimoji="1" lang="en-US" altLang="ja-JP" dirty="0" smtClean="0"/>
          </a:p>
          <a:p>
            <a:r>
              <a:rPr kumimoji="1" lang="ja-JP" altLang="en-US" dirty="0" smtClean="0"/>
              <a:t>そこで、</a:t>
            </a:r>
            <a:r>
              <a:rPr kumimoji="1" lang="en-US" altLang="ja-JP" dirty="0" smtClean="0"/>
              <a:t>【</a:t>
            </a:r>
            <a:r>
              <a:rPr kumimoji="1" lang="ja-JP" altLang="en-US" dirty="0" smtClean="0"/>
              <a:t>エンター</a:t>
            </a:r>
            <a:r>
              <a:rPr kumimoji="1" lang="en-US" altLang="ja-JP" dirty="0" smtClean="0"/>
              <a:t>】</a:t>
            </a:r>
            <a:r>
              <a:rPr kumimoji="1" lang="ja-JP" altLang="en-US" dirty="0" smtClean="0"/>
              <a:t>届け出の際にその事業についての具体的な情報を要求し、</a:t>
            </a:r>
            <a:r>
              <a:rPr kumimoji="1" lang="en-US" altLang="ja-JP" dirty="0" smtClean="0"/>
              <a:t>【</a:t>
            </a:r>
            <a:r>
              <a:rPr kumimoji="1" lang="ja-JP" altLang="en-US" dirty="0" smtClean="0"/>
              <a:t>エンター</a:t>
            </a:r>
            <a:r>
              <a:rPr kumimoji="1" lang="en-US" altLang="ja-JP" dirty="0" smtClean="0"/>
              <a:t>】</a:t>
            </a:r>
            <a:r>
              <a:rPr kumimoji="1" lang="ja-JP" altLang="en-US" dirty="0" smtClean="0"/>
              <a:t>自治体がその届け出に基づく施設の情報を公開し、自宅から条件に合った施設を検索できるようにすることが必要だと考えました。</a:t>
            </a:r>
            <a:endParaRPr kumimoji="1" lang="en-US" altLang="ja-JP" dirty="0" smtClean="0"/>
          </a:p>
          <a:p>
            <a:r>
              <a:rPr kumimoji="1" lang="ja-JP" altLang="en-US" dirty="0" smtClean="0"/>
              <a:t>現在各自治体が公表している基本的な情報に加え、施設の空き具合についての情報を確認できるようにすることで、１件１件しらみつぶしに問い合わせをしなければならない状況を改善できます。</a:t>
            </a:r>
            <a:r>
              <a:rPr kumimoji="1" lang="en-US" altLang="ja-JP" dirty="0" smtClean="0"/>
              <a:t>【</a:t>
            </a:r>
            <a:r>
              <a:rPr kumimoji="1" lang="ja-JP" altLang="en-US" dirty="0" smtClean="0"/>
              <a:t>エンター</a:t>
            </a:r>
            <a:r>
              <a:rPr kumimoji="1" lang="en-US" altLang="ja-JP" dirty="0" smtClean="0"/>
              <a:t>】</a:t>
            </a:r>
          </a:p>
          <a:p>
            <a:endParaRPr kumimoji="1" lang="en-US" altLang="ja-JP" dirty="0" smtClean="0"/>
          </a:p>
          <a:p>
            <a:endParaRPr kumimoji="1" lang="en-US" altLang="ja-JP" dirty="0" smtClean="0"/>
          </a:p>
          <a:p>
            <a:r>
              <a:rPr kumimoji="1" lang="ja-JP" altLang="en-US" dirty="0" smtClean="0"/>
              <a:t>第五十九条の二   　第六条の三第九項から第十二項までに規定する業務又は第三十九条第一項に規定する業務を目的とする施設（少数の乳児又は幼児を対象とするものその他の厚生労働省令で定めるものを除く。）であつて第三十四条の十五第二項若しくは第三十五条第四項の認可又は認定こども園法第十七条第一項 の認可を受けていないもの（第五十八条の規定により児童福祉施設若しくは家庭的保育事業等の認可を取り消されたもの又は認定こども園法第二十二条第一項 の規定により幼保連携型認定こども園の認可を取り消されたものを含む。）については、その施設の設置者は、その事業の開始の日（第五十八条の規定により児童福祉施設若しくは家庭的保育事業等の認可を取り消された施設又は認定こども園法第二十二条第一項 の規定により幼保連携型認定こども園の認可を取り消された施設に</a:t>
            </a:r>
            <a:r>
              <a:rPr kumimoji="1" lang="ja-JP" altLang="en-US" dirty="0" err="1" smtClean="0"/>
              <a:t>あつては</a:t>
            </a:r>
            <a:r>
              <a:rPr kumimoji="1" lang="ja-JP" altLang="en-US" dirty="0" smtClean="0"/>
              <a:t>、当該認可の取消しの日）から一月以内に、次に掲げる事項を都道府県知事に届け出なければならない。 </a:t>
            </a:r>
          </a:p>
          <a:p>
            <a:r>
              <a:rPr kumimoji="1" lang="ja-JP" altLang="en-US" dirty="0" smtClean="0"/>
              <a:t>一  　施設の名称及び所在地 </a:t>
            </a:r>
          </a:p>
          <a:p>
            <a:endParaRPr kumimoji="1" lang="ja-JP" altLang="en-US" dirty="0" smtClean="0"/>
          </a:p>
          <a:p>
            <a:r>
              <a:rPr kumimoji="1" lang="ja-JP" altLang="en-US" dirty="0" smtClean="0"/>
              <a:t>二  　設置者の氏名及び住所又は名称及び所在地 </a:t>
            </a:r>
          </a:p>
          <a:p>
            <a:endParaRPr kumimoji="1" lang="ja-JP" altLang="en-US" dirty="0" smtClean="0"/>
          </a:p>
          <a:p>
            <a:r>
              <a:rPr kumimoji="1" lang="ja-JP" altLang="en-US" dirty="0" smtClean="0"/>
              <a:t>三  　建物その他の設備の規模及び構造 </a:t>
            </a:r>
          </a:p>
          <a:p>
            <a:endParaRPr kumimoji="1" lang="ja-JP" altLang="en-US" dirty="0" smtClean="0"/>
          </a:p>
          <a:p>
            <a:r>
              <a:rPr kumimoji="1" lang="ja-JP" altLang="en-US" dirty="0" smtClean="0"/>
              <a:t>四  　事業を開始した年月日 </a:t>
            </a:r>
          </a:p>
          <a:p>
            <a:endParaRPr kumimoji="1" lang="ja-JP" altLang="en-US" dirty="0" smtClean="0"/>
          </a:p>
          <a:p>
            <a:r>
              <a:rPr kumimoji="1" lang="ja-JP" altLang="en-US" dirty="0" smtClean="0"/>
              <a:t>五  　施設の管理者の氏名及び住所 </a:t>
            </a:r>
          </a:p>
          <a:p>
            <a:endParaRPr kumimoji="1" lang="ja-JP" altLang="en-US" dirty="0" smtClean="0"/>
          </a:p>
          <a:p>
            <a:r>
              <a:rPr kumimoji="1" lang="ja-JP" altLang="en-US" dirty="0" smtClean="0"/>
              <a:t>六  　その他厚生労働省令で定める事項 </a:t>
            </a:r>
          </a:p>
          <a:p>
            <a:endParaRPr kumimoji="1" lang="ja-JP" altLang="en-US" dirty="0" smtClean="0"/>
          </a:p>
          <a:p>
            <a:r>
              <a:rPr kumimoji="1" lang="ja-JP" altLang="en-US" dirty="0" smtClean="0"/>
              <a:t>○２  　前項に規定する施設の設置者は、同項の規定により届け出た事項のうち厚生労働省令で定めるものに変更を生じたときは、変更の日から一月以内に、その旨を都道府県知事に届け出なければならない。その事業を廃止し、又は休止したときも、同様とする。 </a:t>
            </a:r>
          </a:p>
          <a:p>
            <a:endParaRPr kumimoji="1" lang="ja-JP" altLang="en-US" dirty="0" smtClean="0"/>
          </a:p>
          <a:p>
            <a:r>
              <a:rPr kumimoji="1" lang="ja-JP" altLang="en-US" dirty="0" smtClean="0"/>
              <a:t>○３  　都道府県知事は、前二項の規定による届出があつたときは、当該届出に係る事項を当該施設の所在地の市町村長に通知するものとする。 </a:t>
            </a:r>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58</a:t>
            </a:fld>
            <a:endParaRPr kumimoji="1" lang="ja-JP" altLang="en-US"/>
          </a:p>
        </p:txBody>
      </p:sp>
    </p:spTree>
    <p:extLst>
      <p:ext uri="{BB962C8B-B14F-4D97-AF65-F5344CB8AC3E}">
        <p14:creationId xmlns:p14="http://schemas.microsoft.com/office/powerpoint/2010/main" val="4559546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働き始めてからの支援として、育児休業制度の一環として、小学３年生以下の子供を持つ親に対して、有給を時間単位で取ることのできる制度整備を企業に義務化することを提案します。</a:t>
            </a:r>
            <a:endParaRPr kumimoji="1" lang="en-US" altLang="ja-JP" dirty="0" smtClean="0"/>
          </a:p>
          <a:p>
            <a:r>
              <a:rPr kumimoji="1" lang="ja-JP" altLang="en-US" dirty="0" smtClean="0"/>
              <a:t>この場合、親が制度を利用することのできる上限は、自身の利用できる有給日数の範囲内とします。</a:t>
            </a:r>
            <a:r>
              <a:rPr kumimoji="1" lang="en-US" altLang="ja-JP" dirty="0" smtClean="0"/>
              <a:t>【</a:t>
            </a:r>
            <a:r>
              <a:rPr kumimoji="1" lang="ja-JP" altLang="en-US" dirty="0" smtClean="0"/>
              <a:t>エンター</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59</a:t>
            </a:fld>
            <a:endParaRPr kumimoji="1" lang="ja-JP" altLang="en-US"/>
          </a:p>
        </p:txBody>
      </p:sp>
    </p:spTree>
    <p:extLst>
      <p:ext uri="{BB962C8B-B14F-4D97-AF65-F5344CB8AC3E}">
        <p14:creationId xmlns:p14="http://schemas.microsoft.com/office/powerpoint/2010/main" val="18429502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正規雇用の場合、「年次有給休暇は雇入れの日から</a:t>
            </a:r>
            <a:r>
              <a:rPr kumimoji="1" lang="en-US" altLang="ja-JP" dirty="0" smtClean="0"/>
              <a:t>6</a:t>
            </a:r>
            <a:r>
              <a:rPr kumimoji="1" lang="ja-JP" altLang="en-US" dirty="0" smtClean="0"/>
              <a:t>か月間継続勤務し、その間の全労働日の</a:t>
            </a:r>
            <a:r>
              <a:rPr kumimoji="1" lang="en-US" altLang="ja-JP" dirty="0" smtClean="0"/>
              <a:t>8</a:t>
            </a:r>
            <a:r>
              <a:rPr kumimoji="1" lang="ja-JP" altLang="en-US" dirty="0" smtClean="0"/>
              <a:t>割以上出勤した労働者に対して最低</a:t>
            </a:r>
            <a:r>
              <a:rPr kumimoji="1" lang="en-US" altLang="ja-JP" dirty="0" smtClean="0"/>
              <a:t>10</a:t>
            </a:r>
            <a:r>
              <a:rPr kumimoji="1" lang="ja-JP" altLang="en-US" dirty="0" smtClean="0"/>
              <a:t>日以上付与しなければならない」とされており、その後は継続勤務年数</a:t>
            </a:r>
            <a:r>
              <a:rPr kumimoji="1" lang="en-US" altLang="ja-JP" dirty="0" smtClean="0"/>
              <a:t>1</a:t>
            </a:r>
            <a:r>
              <a:rPr kumimoji="1" lang="ja-JP" altLang="en-US" dirty="0" smtClean="0"/>
              <a:t>年ごとに一定日数を加算した日数が有給休暇として付与されます。</a:t>
            </a:r>
            <a:endParaRPr kumimoji="1" lang="en-US" altLang="ja-JP" dirty="0" smtClean="0"/>
          </a:p>
          <a:p>
            <a:endParaRPr kumimoji="1" lang="ja-JP" altLang="en-US" dirty="0" smtClean="0"/>
          </a:p>
          <a:p>
            <a:r>
              <a:rPr kumimoji="1" lang="ja-JP" altLang="en-US" dirty="0" smtClean="0"/>
              <a:t>例えば、勤続年数</a:t>
            </a:r>
            <a:r>
              <a:rPr kumimoji="1" lang="en-US" altLang="ja-JP" dirty="0" smtClean="0"/>
              <a:t>1</a:t>
            </a:r>
            <a:r>
              <a:rPr kumimoji="1" lang="ja-JP" altLang="en-US" dirty="0" smtClean="0"/>
              <a:t>年の正規雇用者で、</a:t>
            </a:r>
            <a:r>
              <a:rPr kumimoji="1" lang="en-US" altLang="ja-JP" dirty="0" smtClean="0"/>
              <a:t>1</a:t>
            </a:r>
            <a:r>
              <a:rPr kumimoji="1" lang="ja-JP" altLang="en-US" dirty="0" smtClean="0"/>
              <a:t>日</a:t>
            </a:r>
            <a:r>
              <a:rPr kumimoji="1" lang="en-US" altLang="ja-JP" dirty="0" smtClean="0"/>
              <a:t>8</a:t>
            </a:r>
            <a:r>
              <a:rPr kumimoji="1" lang="ja-JP" altLang="en-US" dirty="0" smtClean="0"/>
              <a:t>時間勤務の場合は、付与される休暇は</a:t>
            </a:r>
            <a:r>
              <a:rPr kumimoji="1" lang="en-US" altLang="ja-JP" dirty="0" smtClean="0"/>
              <a:t>10</a:t>
            </a:r>
            <a:r>
              <a:rPr kumimoji="1" lang="ja-JP" altLang="en-US" dirty="0" smtClean="0"/>
              <a:t>日間になります。</a:t>
            </a:r>
          </a:p>
          <a:p>
            <a:r>
              <a:rPr kumimoji="1" lang="en-US" altLang="ja-JP" dirty="0" smtClean="0"/>
              <a:t>【</a:t>
            </a:r>
            <a:r>
              <a:rPr kumimoji="1" lang="ja-JP" altLang="en-US" dirty="0" smtClean="0"/>
              <a:t>エンター</a:t>
            </a:r>
            <a:r>
              <a:rPr kumimoji="1" lang="en-US" altLang="ja-JP" dirty="0" smtClean="0"/>
              <a:t>】</a:t>
            </a:r>
            <a:r>
              <a:rPr kumimoji="1" lang="ja-JP" altLang="en-US" dirty="0" smtClean="0"/>
              <a:t>この場合は、</a:t>
            </a:r>
            <a:r>
              <a:rPr kumimoji="1" lang="en-US" altLang="ja-JP" dirty="0" smtClean="0"/>
              <a:t>8</a:t>
            </a:r>
            <a:r>
              <a:rPr kumimoji="1" lang="ja-JP" altLang="en-US" dirty="0" smtClean="0"/>
              <a:t>時間</a:t>
            </a:r>
            <a:r>
              <a:rPr kumimoji="1" lang="en-US" altLang="ja-JP" dirty="0" smtClean="0"/>
              <a:t>×10</a:t>
            </a:r>
            <a:r>
              <a:rPr kumimoji="1" lang="ja-JP" altLang="en-US" dirty="0" smtClean="0"/>
              <a:t>日間ということで、</a:t>
            </a:r>
            <a:r>
              <a:rPr kumimoji="1" lang="en-US" altLang="ja-JP" dirty="0" smtClean="0"/>
              <a:t>80</a:t>
            </a:r>
            <a:r>
              <a:rPr kumimoji="1" lang="ja-JP" altLang="en-US" dirty="0" smtClean="0"/>
              <a:t>時間がこの労働者の利用できる休暇時間になります。</a:t>
            </a:r>
            <a:r>
              <a:rPr kumimoji="1" lang="en-US" altLang="ja-JP" dirty="0" smtClean="0"/>
              <a:t>【</a:t>
            </a:r>
            <a:r>
              <a:rPr kumimoji="1" lang="ja-JP" altLang="en-US" dirty="0" smtClean="0"/>
              <a:t>エンター</a:t>
            </a:r>
            <a:r>
              <a:rPr kumimoji="1" lang="en-US" altLang="ja-JP" dirty="0" smtClean="0"/>
              <a:t>】</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CE8F25D-A4E5-4775-BAAA-65A8D11E5223}" type="slidenum">
              <a:rPr lang="ja-JP" altLang="en-US" smtClean="0">
                <a:solidFill>
                  <a:prstClr val="black"/>
                </a:solidFill>
              </a:rPr>
              <a:pPr/>
              <a:t>60</a:t>
            </a:fld>
            <a:endParaRPr lang="ja-JP" altLang="en-US">
              <a:solidFill>
                <a:prstClr val="black"/>
              </a:solidFill>
            </a:endParaRPr>
          </a:p>
        </p:txBody>
      </p:sp>
    </p:spTree>
    <p:extLst>
      <p:ext uri="{BB962C8B-B14F-4D97-AF65-F5344CB8AC3E}">
        <p14:creationId xmlns:p14="http://schemas.microsoft.com/office/powerpoint/2010/main" val="85769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平均所得の差が大きくなる主な原因として考えられるのは、</a:t>
            </a:r>
            <a:endParaRPr kumimoji="1" lang="en-US" altLang="ja-JP" dirty="0" smtClean="0"/>
          </a:p>
          <a:p>
            <a:r>
              <a:rPr kumimoji="1" lang="ja-JP" altLang="en-US" dirty="0" smtClean="0"/>
              <a:t>就労</a:t>
            </a:r>
            <a:endParaRPr kumimoji="1" lang="en-US" altLang="ja-JP" dirty="0" smtClean="0"/>
          </a:p>
          <a:p>
            <a:r>
              <a:rPr kumimoji="1" lang="ja-JP" altLang="en-US" dirty="0" smtClean="0"/>
              <a:t>養育費</a:t>
            </a:r>
            <a:endParaRPr kumimoji="1" lang="en-US" altLang="ja-JP" dirty="0" smtClean="0"/>
          </a:p>
          <a:p>
            <a:r>
              <a:rPr kumimoji="1" lang="ja-JP" altLang="en-US" dirty="0" smtClean="0"/>
              <a:t>の</a:t>
            </a:r>
            <a:r>
              <a:rPr kumimoji="1" lang="en-US" altLang="ja-JP" dirty="0" smtClean="0"/>
              <a:t>2</a:t>
            </a:r>
            <a:r>
              <a:rPr kumimoji="1" lang="ja-JP" altLang="en-US" dirty="0" smtClean="0"/>
              <a:t>点が挙げられます。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AE76D71-1FE3-4A2C-BF5E-81C86A8FCC45}" type="slidenum">
              <a:rPr kumimoji="1" lang="ja-JP" altLang="en-US" smtClean="0"/>
              <a:t>13</a:t>
            </a:fld>
            <a:endParaRPr kumimoji="1" lang="ja-JP" altLang="en-US"/>
          </a:p>
        </p:txBody>
      </p:sp>
    </p:spTree>
    <p:extLst>
      <p:ext uri="{BB962C8B-B14F-4D97-AF65-F5344CB8AC3E}">
        <p14:creationId xmlns:p14="http://schemas.microsoft.com/office/powerpoint/2010/main" val="13982602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次に、セミナーや職業訓練を行っても、なかなか就労につなげることができないという課題についてみてみます。</a:t>
            </a:r>
          </a:p>
          <a:p>
            <a:r>
              <a:rPr kumimoji="1" lang="ja-JP" altLang="en-US" dirty="0" smtClean="0"/>
              <a:t>これは、事務系の職種・セミナーに人が集中してしまっていることも原因の一つと考えられ、求職者が自己の能力について理解していなかったり、様々な職種に対する理解が進んでいないことが背景にあると考えられます。他方で、建築などのブルーカラーの仕事は、受講者からはあまり人気はありませんが、職業訓練が就職につながりやすいという実態があります。</a:t>
            </a:r>
          </a:p>
          <a:p>
            <a:r>
              <a:rPr kumimoji="1" lang="ja-JP" altLang="en-US" dirty="0" smtClean="0"/>
              <a:t>自分の能力や職業理解も進まないままに事務職へ絞ってしまうことは、本人の可能性を狭めてしまうことにもなります。</a:t>
            </a:r>
          </a:p>
          <a:p>
            <a:r>
              <a:rPr kumimoji="1" lang="en-US" altLang="ja-JP" dirty="0" smtClean="0"/>
              <a:t>【</a:t>
            </a:r>
            <a:r>
              <a:rPr kumimoji="1" lang="ja-JP" altLang="en-US" dirty="0" smtClean="0"/>
              <a:t>エンター</a:t>
            </a:r>
            <a:r>
              <a:rPr kumimoji="1" lang="en-US" altLang="ja-JP" dirty="0" smtClean="0"/>
              <a:t>】【</a:t>
            </a:r>
            <a:r>
              <a:rPr kumimoji="1" lang="ja-JP" altLang="en-US" dirty="0" smtClean="0"/>
              <a:t>エンター</a:t>
            </a:r>
            <a:r>
              <a:rPr kumimoji="1" lang="en-US" altLang="ja-JP" dirty="0" smtClean="0"/>
              <a:t>】</a:t>
            </a:r>
            <a:r>
              <a:rPr kumimoji="1" lang="ja-JP" altLang="en-US" dirty="0" smtClean="0"/>
              <a:t>そこで、ひとり親に向けた幅広い職種の説明会を実施し、興味の出た職に関してはトライアル雇用を促進、就職支援員との面談を重ねる中で本人の適正に合わせた仕事をマッチングしていくことが必要だと考えます。</a:t>
            </a:r>
            <a:r>
              <a:rPr kumimoji="1" lang="en-US" altLang="ja-JP" dirty="0" smtClean="0"/>
              <a:t>【</a:t>
            </a:r>
            <a:r>
              <a:rPr kumimoji="1" lang="ja-JP" altLang="en-US" dirty="0" smtClean="0"/>
              <a:t>エンター</a:t>
            </a:r>
            <a:r>
              <a:rPr kumimoji="1" lang="en-US" altLang="ja-JP" dirty="0" smtClean="0"/>
              <a:t>】</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CE8F25D-A4E5-4775-BAAA-65A8D11E5223}" type="slidenum">
              <a:rPr lang="ja-JP" altLang="en-US" smtClean="0">
                <a:solidFill>
                  <a:prstClr val="black"/>
                </a:solidFill>
              </a:rPr>
              <a:pPr/>
              <a:t>61</a:t>
            </a:fld>
            <a:endParaRPr lang="ja-JP" altLang="en-US">
              <a:solidFill>
                <a:prstClr val="black"/>
              </a:solidFill>
            </a:endParaRPr>
          </a:p>
        </p:txBody>
      </p:sp>
    </p:spTree>
    <p:extLst>
      <p:ext uri="{BB962C8B-B14F-4D97-AF65-F5344CB8AC3E}">
        <p14:creationId xmlns:p14="http://schemas.microsoft.com/office/powerpoint/2010/main" val="30221591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latin typeface="ＭＳ Ｐゴシック"/>
                <a:ea typeface="ＭＳ Ｐゴシック"/>
              </a:rPr>
              <a:t>厚生労働省では、母子家庭・父子家庭の親の就労を積極的に支援する企業に対して表彰を行っている。</a:t>
            </a:r>
          </a:p>
          <a:p>
            <a:r>
              <a:rPr kumimoji="1" lang="ja-JP" altLang="en-US">
                <a:latin typeface="ＭＳ Ｐゴシック"/>
                <a:ea typeface="ＭＳ Ｐゴシック"/>
              </a:rPr>
              <a:t>上記の基準を満たす企業の他にも、母子・父子家庭を支援する団体に相当数の事業発注を行っている企業も表彰している。</a:t>
            </a:r>
          </a:p>
          <a:p>
            <a:r>
              <a:rPr kumimoji="1" lang="ja-JP" altLang="en-US">
                <a:latin typeface="ＭＳ Ｐゴシック"/>
                <a:ea typeface="ＭＳ Ｐゴシック"/>
              </a:rPr>
              <a:t>こうした国から企業への奨励活動を更に強化していくことも、ひとり親家庭を支援する上では必要になってくるのではないでしょうか。</a:t>
            </a:r>
          </a:p>
        </p:txBody>
      </p:sp>
      <p:sp>
        <p:nvSpPr>
          <p:cNvPr id="4" name="スライド番号プレースホルダー 3"/>
          <p:cNvSpPr>
            <a:spLocks noGrp="1"/>
          </p:cNvSpPr>
          <p:nvPr>
            <p:ph type="sldNum" sz="quarter" idx="10"/>
          </p:nvPr>
        </p:nvSpPr>
        <p:spPr/>
        <p:txBody>
          <a:bodyPr/>
          <a:lstStyle/>
          <a:p>
            <a:fld id="{ACE8F25D-A4E5-4775-BAAA-65A8D11E5223}" type="slidenum">
              <a:rPr lang="ja-JP" altLang="en-US" smtClean="0">
                <a:solidFill>
                  <a:prstClr val="black"/>
                </a:solidFill>
              </a:rPr>
              <a:pPr/>
              <a:t>62</a:t>
            </a:fld>
            <a:endParaRPr lang="ja-JP" altLang="en-US">
              <a:solidFill>
                <a:prstClr val="black"/>
              </a:solidFill>
            </a:endParaRPr>
          </a:p>
        </p:txBody>
      </p:sp>
    </p:spTree>
    <p:extLst>
      <p:ext uri="{BB962C8B-B14F-4D97-AF65-F5344CB8AC3E}">
        <p14:creationId xmlns:p14="http://schemas.microsoft.com/office/powerpoint/2010/main" val="14483730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63</a:t>
            </a:fld>
            <a:endParaRPr kumimoji="1" lang="ja-JP" altLang="en-US"/>
          </a:p>
        </p:txBody>
      </p:sp>
    </p:spTree>
    <p:extLst>
      <p:ext uri="{BB962C8B-B14F-4D97-AF65-F5344CB8AC3E}">
        <p14:creationId xmlns:p14="http://schemas.microsoft.com/office/powerpoint/2010/main" val="2649493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latin typeface="ＭＳ Ｐゴシック"/>
                <a:ea typeface="ＭＳ Ｐゴシック"/>
              </a:rPr>
              <a:t>次にトライアル雇用奨励金について紹介します。トライアル雇用奨励金とは、</a:t>
            </a:r>
            <a:r>
              <a:rPr kumimoji="1" lang="ja-JP" altLang="en-US" sz="923">
                <a:solidFill>
                  <a:srgbClr val="000049"/>
                </a:solidFill>
                <a:latin typeface="ＭＳ Ｐゴシック"/>
                <a:ea typeface="ＭＳ Ｐゴシック"/>
              </a:rPr>
              <a:t>職業経験、技能、知識等から安定的な就職困難な求職者について、ハローワークや職業紹介事業者等の紹介により、一定期間試行雇用した場合に助成するものであり、</a:t>
            </a:r>
            <a:r>
              <a:rPr kumimoji="1" lang="ja-JP" altLang="en-US">
                <a:latin typeface="ＭＳ Ｐゴシック"/>
                <a:ea typeface="ＭＳ Ｐゴシック"/>
              </a:rPr>
              <a:t>それらの求職者の適性や業務遂行可能性を見極め、求職者および求人者の相互理解を促進すること等を通じて、その早期就職の実現や雇用機会の創出を図ります。トライアル雇⽤の期間中は、</a:t>
            </a:r>
            <a:r>
              <a:rPr kumimoji="1" lang="ja-JP" altLang="en-US">
                <a:latin typeface="ＭＳ Ｐゴシック"/>
                <a:ea typeface="ＭＳ Ｐ明朝"/>
              </a:rPr>
              <a:t>仕事や企業について理解を深めることができ、また、労働基準法などの法律が適⽤され、賃⾦も⽀払われます。トライアル雇⽤が終わったあとは、約８割の⼈が常⽤雇⽤に移⾏しています。</a:t>
            </a:r>
            <a:r>
              <a:rPr kumimoji="1" lang="ja-JP" altLang="en-US">
                <a:latin typeface="ＭＳ Ｐゴシック"/>
                <a:ea typeface="ＭＳ Ｐゴシック"/>
              </a:rPr>
              <a:t> </a:t>
            </a:r>
          </a:p>
          <a:p>
            <a:endParaRPr kumimoji="1" lang="ja-JP" altLang="en-US">
              <a:latin typeface="ＭＳ Ｐゴシック"/>
              <a:ea typeface="ＭＳ Ｐゴシック"/>
            </a:endParaRPr>
          </a:p>
          <a:p>
            <a:endParaRPr kumimoji="1" lang="ja-JP" altLang="en-US">
              <a:latin typeface="ＭＳ Ｐゴシック"/>
              <a:ea typeface="ＭＳ Ｐゴシック"/>
            </a:endParaRPr>
          </a:p>
          <a:p>
            <a:r>
              <a:rPr kumimoji="1" lang="ja-JP" altLang="en-US">
                <a:latin typeface="ＭＳ Ｐゴシック"/>
                <a:ea typeface="ＭＳ Ｐゴシック"/>
              </a:rPr>
              <a:t>＜ご注意＞</a:t>
            </a:r>
            <a:br>
              <a:rPr kumimoji="1" lang="ja-JP" altLang="en-US">
                <a:latin typeface="ＭＳ Ｐゴシック"/>
                <a:ea typeface="ＭＳ Ｐゴシック"/>
              </a:rPr>
            </a:br>
            <a:r>
              <a:rPr kumimoji="1" lang="ja-JP" altLang="en-US">
                <a:latin typeface="ＭＳ Ｐゴシック"/>
                <a:ea typeface="ＭＳ Ｐゴシック"/>
              </a:rPr>
              <a:t>◆同時に複数のトライアル雇用の紹介はできません。</a:t>
            </a:r>
            <a:br>
              <a:rPr kumimoji="1" lang="ja-JP" altLang="en-US">
                <a:latin typeface="ＭＳ Ｐゴシック"/>
                <a:ea typeface="ＭＳ Ｐゴシック"/>
              </a:rPr>
            </a:br>
            <a:r>
              <a:rPr kumimoji="1" lang="ja-JP" altLang="en-US">
                <a:latin typeface="ＭＳ Ｐゴシック"/>
                <a:ea typeface="ＭＳ Ｐゴシック"/>
              </a:rPr>
              <a:t>◆トライアル雇用の選考中は、新たなトライアル雇用の紹介はできません。</a:t>
            </a:r>
            <a:br>
              <a:rPr kumimoji="1" lang="ja-JP" altLang="en-US">
                <a:latin typeface="ＭＳ Ｐゴシック"/>
                <a:ea typeface="ＭＳ Ｐゴシック"/>
              </a:rPr>
            </a:br>
            <a:r>
              <a:rPr kumimoji="1" lang="ja-JP" altLang="en-US">
                <a:latin typeface="ＭＳ Ｐゴシック"/>
                <a:ea typeface="ＭＳ Ｐゴシック"/>
              </a:rPr>
              <a:t>◆求人の応募状況によっては、トライアル雇用の紹介ができない場合があります。</a:t>
            </a:r>
          </a:p>
          <a:p>
            <a:endParaRPr kumimoji="1" lang="ja-JP" altLang="en-US">
              <a:latin typeface="ＭＳ Ｐゴシック"/>
              <a:ea typeface="ＭＳ Ｐゴシック"/>
            </a:endParaRPr>
          </a:p>
          <a:p>
            <a:endParaRPr kumimoji="1" lang="ja-JP" altLang="en-US">
              <a:latin typeface="ＭＳ Ｐゴシック"/>
              <a:ea typeface="ＭＳ Ｐ明朝"/>
            </a:endParaRPr>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64</a:t>
            </a:fld>
            <a:endParaRPr kumimoji="1" lang="ja-JP" altLang="en-US"/>
          </a:p>
        </p:txBody>
      </p:sp>
    </p:spTree>
    <p:extLst>
      <p:ext uri="{BB962C8B-B14F-4D97-AF65-F5344CB8AC3E}">
        <p14:creationId xmlns:p14="http://schemas.microsoft.com/office/powerpoint/2010/main" val="23495703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養育費の確保は、子どもの当然の権利であり、健やかな成長に欠かせないものであることから、ひとり親家庭の子どもが養育費を取得出来るよう啓発を行うとともに、養育費の確保のための煩雑な手続き等を支援するためにも、専門的な相談を受けるための情報提供が必要です。</a:t>
            </a:r>
          </a:p>
          <a:p>
            <a:r>
              <a:rPr kumimoji="1" lang="ja-JP" altLang="en-US" dirty="0" smtClean="0"/>
              <a:t>制度があることを知っていれば、といった状況を避けるためにも、</a:t>
            </a:r>
            <a:r>
              <a:rPr kumimoji="1" lang="en-US" altLang="ja-JP" dirty="0" smtClean="0"/>
              <a:t>【</a:t>
            </a:r>
            <a:r>
              <a:rPr kumimoji="1" lang="ja-JP" altLang="en-US" dirty="0" smtClean="0"/>
              <a:t>エンター</a:t>
            </a:r>
            <a:r>
              <a:rPr kumimoji="1" lang="en-US" altLang="ja-JP" dirty="0" smtClean="0"/>
              <a:t>】</a:t>
            </a:r>
            <a:r>
              <a:rPr kumimoji="1" lang="ja-JP" altLang="en-US" dirty="0" smtClean="0"/>
              <a:t>離婚届に現行の制度の資料を付け、</a:t>
            </a:r>
            <a:r>
              <a:rPr kumimoji="1" lang="en-US" altLang="ja-JP" dirty="0" smtClean="0"/>
              <a:t>【</a:t>
            </a:r>
            <a:r>
              <a:rPr kumimoji="1" lang="ja-JP" altLang="en-US" dirty="0" smtClean="0"/>
              <a:t>エンター</a:t>
            </a:r>
            <a:r>
              <a:rPr kumimoji="1" lang="en-US" altLang="ja-JP" dirty="0" smtClean="0"/>
              <a:t>】</a:t>
            </a:r>
            <a:r>
              <a:rPr kumimoji="1" lang="ja-JP" altLang="en-US" dirty="0" smtClean="0"/>
              <a:t>養育費について話し合う機会を設けてもらうことが必要だと考えました。</a:t>
            </a:r>
            <a:r>
              <a:rPr kumimoji="1" lang="en-US" altLang="ja-JP" dirty="0" smtClean="0"/>
              <a:t>【</a:t>
            </a:r>
            <a:r>
              <a:rPr kumimoji="1" lang="ja-JP" altLang="en-US" dirty="0" smtClean="0"/>
              <a:t>エンター</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65</a:t>
            </a:fld>
            <a:endParaRPr kumimoji="1" lang="ja-JP" altLang="en-US"/>
          </a:p>
        </p:txBody>
      </p:sp>
    </p:spTree>
    <p:extLst>
      <p:ext uri="{BB962C8B-B14F-4D97-AF65-F5344CB8AC3E}">
        <p14:creationId xmlns:p14="http://schemas.microsoft.com/office/powerpoint/2010/main" val="17561994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生活支援として、安定した住居の確保という課題について考えます。</a:t>
            </a:r>
            <a:endParaRPr kumimoji="1" lang="en-US" altLang="ja-JP" dirty="0" smtClean="0"/>
          </a:p>
          <a:p>
            <a:r>
              <a:rPr kumimoji="1" lang="ja-JP" altLang="en-US" dirty="0" smtClean="0"/>
              <a:t>これに関しては、母子生活支援施設の有効利用と登録制度を提案します。</a:t>
            </a:r>
            <a:r>
              <a:rPr kumimoji="1" lang="en-US" altLang="ja-JP" dirty="0" smtClean="0"/>
              <a:t>【</a:t>
            </a:r>
            <a:r>
              <a:rPr kumimoji="1" lang="ja-JP" altLang="en-US" dirty="0" smtClean="0"/>
              <a:t>エンター</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66</a:t>
            </a:fld>
            <a:endParaRPr kumimoji="1" lang="ja-JP" altLang="en-US"/>
          </a:p>
        </p:txBody>
      </p:sp>
    </p:spTree>
    <p:extLst>
      <p:ext uri="{BB962C8B-B14F-4D97-AF65-F5344CB8AC3E}">
        <p14:creationId xmlns:p14="http://schemas.microsoft.com/office/powerpoint/2010/main" val="416500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まず、母子生活支援施設の有効利用について説明します。</a:t>
            </a:r>
          </a:p>
          <a:p>
            <a:r>
              <a:rPr kumimoji="1" lang="ja-JP" altLang="en-US" dirty="0" smtClean="0"/>
              <a:t>母子生活支援施設の利用ニーズは高まってきているにもかかわらず定員に満たない施設が多くなっています。</a:t>
            </a:r>
          </a:p>
          <a:p>
            <a:r>
              <a:rPr kumimoji="1" lang="ja-JP" altLang="en-US" dirty="0" smtClean="0"/>
              <a:t>この背景には、地方自治体の財政事情を背景とした予算枠による利用抑制が見受けられ、充足率は減少傾向にあります。施設の充足率が減ると、暫定定員が適応され定員が新しく設定されます。定員が減ったことにより運営費が減額されて支援力が低下するため、さらに充足率の低下を招き、負のスパイラルに陥る施設が生じています。</a:t>
            </a:r>
          </a:p>
          <a:p>
            <a:r>
              <a:rPr kumimoji="1" lang="ja-JP" altLang="en-US" dirty="0" smtClean="0"/>
              <a:t>こうした負の連鎖を断ち切るためには、各施設が所持している定員をしっかり埋めていく必要があります。</a:t>
            </a:r>
            <a:r>
              <a:rPr kumimoji="1" lang="en-US" altLang="ja-JP" dirty="0" smtClean="0"/>
              <a:t>【</a:t>
            </a:r>
            <a:r>
              <a:rPr kumimoji="1" lang="ja-JP" altLang="en-US" dirty="0" smtClean="0"/>
              <a:t>エンター</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67</a:t>
            </a:fld>
            <a:endParaRPr kumimoji="1" lang="ja-JP" altLang="en-US"/>
          </a:p>
        </p:txBody>
      </p:sp>
    </p:spTree>
    <p:extLst>
      <p:ext uri="{BB962C8B-B14F-4D97-AF65-F5344CB8AC3E}">
        <p14:creationId xmlns:p14="http://schemas.microsoft.com/office/powerpoint/2010/main" val="31613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そこで、連帯保証人を確保することができない人や、</a:t>
            </a:r>
            <a:r>
              <a:rPr kumimoji="1" lang="en-US" altLang="ja-JP" dirty="0" smtClean="0"/>
              <a:t>DV</a:t>
            </a:r>
            <a:r>
              <a:rPr kumimoji="1" lang="ja-JP" altLang="en-US" dirty="0" smtClean="0"/>
              <a:t>等の影響で特別なケアを必要とする人など、安定した住居の確保に不安を覚える人に対して施設への優先入居を勧めることと、全体の</a:t>
            </a:r>
            <a:r>
              <a:rPr kumimoji="1" lang="en-US" altLang="ja-JP" dirty="0" smtClean="0"/>
              <a:t>10</a:t>
            </a:r>
            <a:r>
              <a:rPr kumimoji="1" lang="ja-JP" altLang="en-US" dirty="0" smtClean="0"/>
              <a:t>分の</a:t>
            </a:r>
            <a:r>
              <a:rPr kumimoji="1" lang="en-US" altLang="ja-JP" dirty="0" smtClean="0"/>
              <a:t>1</a:t>
            </a:r>
            <a:r>
              <a:rPr kumimoji="1" lang="ja-JP" altLang="en-US" dirty="0" smtClean="0"/>
              <a:t>ほどの施設を、父子世帯も入居できるようにする、父子母子共用施設の設置をすることが必要であると考えます。</a:t>
            </a:r>
            <a:r>
              <a:rPr kumimoji="1" lang="en-US" altLang="ja-JP" dirty="0" smtClean="0"/>
              <a:t>【</a:t>
            </a:r>
            <a:r>
              <a:rPr kumimoji="1" lang="ja-JP" altLang="en-US" dirty="0" smtClean="0"/>
              <a:t>エンター</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68</a:t>
            </a:fld>
            <a:endParaRPr kumimoji="1" lang="ja-JP" altLang="en-US"/>
          </a:p>
        </p:txBody>
      </p:sp>
    </p:spTree>
    <p:extLst>
      <p:ext uri="{BB962C8B-B14F-4D97-AF65-F5344CB8AC3E}">
        <p14:creationId xmlns:p14="http://schemas.microsoft.com/office/powerpoint/2010/main" val="40449732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して、住居に関するもうひとつの提言として「ひとり親家庭優遇物件登録制度」を考えました。こちらは、入居者を求める管理者と住居を探すひとり親家庭とのマッチングシステムで、家賃を安くしてでも空き家の入居者を求める物件の管理者と、金銭面での理由で安い住居を求めるひとり親家庭のお互いのニーズに答えた形の制度です。</a:t>
            </a:r>
            <a:endParaRPr kumimoji="1" lang="en-US" altLang="ja-JP" dirty="0" smtClean="0"/>
          </a:p>
          <a:p>
            <a:r>
              <a:rPr kumimoji="1" lang="ja-JP" altLang="en-US" dirty="0" smtClean="0"/>
              <a:t>不動産業者と行政の連携により、空き家情報の全国共通データベースを創設し、空き家情報を国レベルで共有し、ひとり親家庭に提供します。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69</a:t>
            </a:fld>
            <a:endParaRPr kumimoji="1" lang="ja-JP" altLang="en-US"/>
          </a:p>
        </p:txBody>
      </p:sp>
    </p:spTree>
    <p:extLst>
      <p:ext uri="{BB962C8B-B14F-4D97-AF65-F5344CB8AC3E}">
        <p14:creationId xmlns:p14="http://schemas.microsoft.com/office/powerpoint/2010/main" val="37909096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この「ひとり親家庭優遇物件登録制度」</a:t>
            </a:r>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70</a:t>
            </a:fld>
            <a:endParaRPr kumimoji="1" lang="ja-JP" altLang="en-US"/>
          </a:p>
        </p:txBody>
      </p:sp>
    </p:spTree>
    <p:extLst>
      <p:ext uri="{BB962C8B-B14F-4D97-AF65-F5344CB8AC3E}">
        <p14:creationId xmlns:p14="http://schemas.microsoft.com/office/powerpoint/2010/main" val="3450302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母子世帯について、仕事がないなどの理由で働けていないから収入がなく貧困なのではないか、という考えがあります。</a:t>
            </a:r>
          </a:p>
          <a:p>
            <a:r>
              <a:rPr kumimoji="1" lang="ja-JP" altLang="en-US" dirty="0" smtClean="0"/>
              <a:t>しかし、実際の母子世帯の就業状況をみてみると、グラフのように約</a:t>
            </a:r>
            <a:r>
              <a:rPr kumimoji="1" lang="en-US" altLang="ja-JP" dirty="0" smtClean="0"/>
              <a:t>8</a:t>
            </a:r>
            <a:r>
              <a:rPr kumimoji="1" lang="ja-JP" altLang="en-US" dirty="0" smtClean="0"/>
              <a:t>割が就業していることがわかります。</a:t>
            </a:r>
          </a:p>
          <a:p>
            <a:r>
              <a:rPr kumimoji="1" lang="ja-JP" altLang="en-US" dirty="0" smtClean="0"/>
              <a:t>では、なぜ就業しているにもかかわらず貧困になってしまうのでしょうか。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DAE76D71-1FE3-4A2C-BF5E-81C86A8FCC45}" type="slidenum">
              <a:rPr kumimoji="1" lang="ja-JP" altLang="en-US" smtClean="0"/>
              <a:t>14</a:t>
            </a:fld>
            <a:endParaRPr kumimoji="1" lang="ja-JP" altLang="en-US"/>
          </a:p>
        </p:txBody>
      </p:sp>
    </p:spTree>
    <p:extLst>
      <p:ext uri="{BB962C8B-B14F-4D97-AF65-F5344CB8AC3E}">
        <p14:creationId xmlns:p14="http://schemas.microsoft.com/office/powerpoint/2010/main" val="1893195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E8F25D-A4E5-4775-BAAA-65A8D11E5223}" type="slidenum">
              <a:rPr kumimoji="1" lang="ja-JP" altLang="en-US" smtClean="0"/>
              <a:t>72</a:t>
            </a:fld>
            <a:endParaRPr kumimoji="1" lang="ja-JP" altLang="en-US"/>
          </a:p>
        </p:txBody>
      </p:sp>
    </p:spTree>
    <p:extLst>
      <p:ext uri="{BB962C8B-B14F-4D97-AF65-F5344CB8AC3E}">
        <p14:creationId xmlns:p14="http://schemas.microsoft.com/office/powerpoint/2010/main" val="278220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母子世帯が就業しているにも関わらず貧困な理由に、稼働所得が低い、ということが挙げられます。</a:t>
            </a:r>
          </a:p>
          <a:p>
            <a:r>
              <a:rPr kumimoji="1" lang="ja-JP" altLang="en-US" dirty="0" smtClean="0"/>
              <a:t>これは世帯ごとの年間の平均所得額の比較です。</a:t>
            </a:r>
          </a:p>
          <a:p>
            <a:r>
              <a:rPr kumimoji="1" lang="ja-JP" altLang="en-US" dirty="0" smtClean="0"/>
              <a:t>全世帯では</a:t>
            </a:r>
            <a:r>
              <a:rPr kumimoji="1" lang="en-US" altLang="ja-JP" dirty="0" smtClean="0"/>
              <a:t>398.5</a:t>
            </a:r>
            <a:r>
              <a:rPr kumimoji="1" lang="ja-JP" altLang="en-US" dirty="0" smtClean="0"/>
              <a:t>万円、児童のいる世帯では</a:t>
            </a:r>
            <a:r>
              <a:rPr kumimoji="1" lang="en-US" altLang="ja-JP" dirty="0" smtClean="0"/>
              <a:t>588.2</a:t>
            </a:r>
            <a:r>
              <a:rPr kumimoji="1" lang="ja-JP" altLang="en-US" dirty="0" smtClean="0"/>
              <a:t>万円となっていますが、母子世帯においては</a:t>
            </a:r>
            <a:r>
              <a:rPr kumimoji="1" lang="en-US" altLang="ja-JP" dirty="0" smtClean="0"/>
              <a:t>181.1</a:t>
            </a:r>
            <a:r>
              <a:rPr kumimoji="1" lang="ja-JP" altLang="en-US" dirty="0" smtClean="0"/>
              <a:t>万円となっています。</a:t>
            </a:r>
          </a:p>
          <a:p>
            <a:r>
              <a:rPr kumimoji="1" lang="ja-JP" altLang="en-US" dirty="0" smtClean="0"/>
              <a:t>これは全世帯と比較しても半分以下、児童のいる世帯に比べると約</a:t>
            </a:r>
            <a:r>
              <a:rPr kumimoji="1" lang="en-US" altLang="ja-JP" dirty="0" smtClean="0"/>
              <a:t>3</a:t>
            </a:r>
            <a:r>
              <a:rPr kumimoji="1" lang="ja-JP" altLang="en-US" dirty="0" smtClean="0"/>
              <a:t>割と非常に少なくなっています。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AE76D71-1FE3-4A2C-BF5E-81C86A8FCC45}" type="slidenum">
              <a:rPr kumimoji="1" lang="ja-JP" altLang="en-US" smtClean="0"/>
              <a:t>15</a:t>
            </a:fld>
            <a:endParaRPr kumimoji="1" lang="ja-JP" altLang="en-US"/>
          </a:p>
        </p:txBody>
      </p:sp>
    </p:spTree>
    <p:extLst>
      <p:ext uri="{BB962C8B-B14F-4D97-AF65-F5344CB8AC3E}">
        <p14:creationId xmlns:p14="http://schemas.microsoft.com/office/powerpoint/2010/main" val="397109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さらに母子世帯の稼働所得の低さについて就業形態別にみていくと、就業している母子世帯のうち半分ほどを占めているパート・アルバイト等の就業形態については、約</a:t>
            </a:r>
            <a:r>
              <a:rPr kumimoji="1" lang="en-US" altLang="ja-JP" dirty="0" smtClean="0"/>
              <a:t>85</a:t>
            </a:r>
            <a:r>
              <a:rPr kumimoji="1" lang="ja-JP" altLang="en-US" dirty="0" smtClean="0"/>
              <a:t>％もの世帯が平均年間就労収入が</a:t>
            </a:r>
            <a:r>
              <a:rPr kumimoji="1" lang="en-US" altLang="ja-JP" dirty="0" smtClean="0"/>
              <a:t>200</a:t>
            </a:r>
            <a:r>
              <a:rPr kumimoji="1" lang="ja-JP" altLang="en-US" dirty="0" smtClean="0"/>
              <a:t>万円以下となっており、これが母子世帯の稼働所得が低くなっている原因となっているのではないか、と考えられます。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AE76D71-1FE3-4A2C-BF5E-81C86A8FCC45}" type="slidenum">
              <a:rPr kumimoji="1" lang="ja-JP" altLang="en-US" smtClean="0"/>
              <a:t>16</a:t>
            </a:fld>
            <a:endParaRPr kumimoji="1" lang="ja-JP" altLang="en-US"/>
          </a:p>
        </p:txBody>
      </p:sp>
    </p:spTree>
    <p:extLst>
      <p:ext uri="{BB962C8B-B14F-4D97-AF65-F5344CB8AC3E}">
        <p14:creationId xmlns:p14="http://schemas.microsoft.com/office/powerpoint/2010/main" val="3851308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続いて、父子世帯については、約</a:t>
            </a:r>
            <a:r>
              <a:rPr kumimoji="1" lang="en-US" altLang="ja-JP" dirty="0" smtClean="0"/>
              <a:t>9</a:t>
            </a:r>
            <a:r>
              <a:rPr kumimoji="1" lang="ja-JP" altLang="en-US" dirty="0" smtClean="0"/>
              <a:t>割が就業しており、正規雇用の割合においても、母子世帯と比較すると、大きいことがわかります。</a:t>
            </a:r>
          </a:p>
          <a:p>
            <a:r>
              <a:rPr kumimoji="1" lang="ja-JP" altLang="en-US" dirty="0" smtClean="0"/>
              <a:t>しかし、このような理由から、父子世帯への支援は必要ないと言ってしまってよいのでしょうか。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DAE76D71-1FE3-4A2C-BF5E-81C86A8FCC45}" type="slidenum">
              <a:rPr kumimoji="1" lang="ja-JP" altLang="en-US" smtClean="0"/>
              <a:t>17</a:t>
            </a:fld>
            <a:endParaRPr kumimoji="1" lang="ja-JP" altLang="en-US"/>
          </a:p>
        </p:txBody>
      </p:sp>
    </p:spTree>
    <p:extLst>
      <p:ext uri="{BB962C8B-B14F-4D97-AF65-F5344CB8AC3E}">
        <p14:creationId xmlns:p14="http://schemas.microsoft.com/office/powerpoint/2010/main" val="1999561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smtClean="0"/>
              <a:t>マスター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29" name="日付プレースホルダー 28"/>
          <p:cNvSpPr>
            <a:spLocks noGrp="1"/>
          </p:cNvSpPr>
          <p:nvPr>
            <p:ph type="dt" sz="half" idx="10"/>
          </p:nvPr>
        </p:nvSpPr>
        <p:spPr/>
        <p:txBody>
          <a:bodyPr/>
          <a:lstStyle/>
          <a:p>
            <a:fld id="{7C69ED54-0291-4752-BC2F-DD1A3BC9A466}" type="datetimeFigureOut">
              <a:rPr kumimoji="1" lang="ja-JP" altLang="en-US" smtClean="0"/>
              <a:t>2015/12/8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14" name="スライド番号プレースホルダー 13"/>
          <p:cNvSpPr>
            <a:spLocks noGrp="1"/>
          </p:cNvSpPr>
          <p:nvPr>
            <p:ph type="sldNum" sz="quarter" idx="12"/>
          </p:nvPr>
        </p:nvSpPr>
        <p:spPr/>
        <p:txBody>
          <a:bodyPr/>
          <a:lstStyle/>
          <a:p>
            <a:fld id="{E5D8F7FB-90CB-4876-9B65-DE0D7E70D70D}"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7C69ED54-0291-4752-BC2F-DD1A3BC9A466}" type="datetimeFigureOut">
              <a:rPr kumimoji="1" lang="ja-JP" altLang="en-US" smtClean="0"/>
              <a:t>2015/12/8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5D8F7FB-90CB-4876-9B65-DE0D7E70D70D}"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6400816"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7C69ED54-0291-4752-BC2F-DD1A3BC9A466}" type="datetimeFigureOut">
              <a:rPr kumimoji="1" lang="ja-JP" altLang="en-US" smtClean="0"/>
              <a:t>2015/12/8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5D8F7FB-90CB-4876-9B65-DE0D7E70D70D}"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7C69ED54-0291-4752-BC2F-DD1A3BC9A466}" type="datetimeFigureOut">
              <a:rPr kumimoji="1" lang="ja-JP" altLang="en-US" smtClean="0"/>
              <a:t>2015/12/8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5D8F7FB-90CB-4876-9B65-DE0D7E70D70D}"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7C69ED54-0291-4752-BC2F-DD1A3BC9A466}" type="datetimeFigureOut">
              <a:rPr kumimoji="1" lang="ja-JP" altLang="en-US" smtClean="0"/>
              <a:t>2015/12/8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5D8F7FB-90CB-4876-9B65-DE0D7E70D70D}" type="slidenum">
              <a:rPr kumimoji="1" lang="ja-JP" altLang="en-US" smtClean="0"/>
              <a:t>‹#›</a:t>
            </a:fld>
            <a:endParaRPr kumimoji="1" lang="ja-JP" altLang="en-US"/>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7C69ED54-0291-4752-BC2F-DD1A3BC9A466}" type="datetimeFigureOut">
              <a:rPr kumimoji="1" lang="ja-JP" altLang="en-US" smtClean="0"/>
              <a:t>2015/12/8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5D8F7FB-90CB-4876-9B65-DE0D7E70D70D}"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7C69ED54-0291-4752-BC2F-DD1A3BC9A466}" type="datetimeFigureOut">
              <a:rPr kumimoji="1" lang="ja-JP" altLang="en-US" smtClean="0"/>
              <a:t>2015/12/8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5D8F7FB-90CB-4876-9B65-DE0D7E70D70D}"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7C69ED54-0291-4752-BC2F-DD1A3BC9A466}" type="datetimeFigureOut">
              <a:rPr kumimoji="1" lang="ja-JP" altLang="en-US" smtClean="0"/>
              <a:t>2015/12/8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5D8F7FB-90CB-4876-9B65-DE0D7E70D70D}"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C69ED54-0291-4752-BC2F-DD1A3BC9A466}" type="datetimeFigureOut">
              <a:rPr kumimoji="1" lang="ja-JP" altLang="en-US" smtClean="0"/>
              <a:t>2015/12/8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5D8F7FB-90CB-4876-9B65-DE0D7E70D70D}"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7C69ED54-0291-4752-BC2F-DD1A3BC9A466}" type="datetimeFigureOut">
              <a:rPr kumimoji="1" lang="ja-JP" altLang="en-US" smtClean="0"/>
              <a:t>2015/12/8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5D8F7FB-90CB-4876-9B65-DE0D7E70D70D}"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7C69ED54-0291-4752-BC2F-DD1A3BC9A466}" type="datetimeFigureOut">
              <a:rPr kumimoji="1" lang="ja-JP" altLang="en-US" smtClean="0"/>
              <a:t>2015/12/8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5D8F7FB-90CB-4876-9B65-DE0D7E70D70D}"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ー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ー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7C69ED54-0291-4752-BC2F-DD1A3BC9A466}" type="datetimeFigureOut">
              <a:rPr kumimoji="1" lang="ja-JP" altLang="en-US" smtClean="0"/>
              <a:t>2015/12/8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endParaRPr kumimoji="1" lang="ja-JP" altLang="en-US"/>
          </a:p>
        </p:txBody>
      </p:sp>
      <p:sp>
        <p:nvSpPr>
          <p:cNvPr id="12" name="スライド番号プレースホルダー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E5D8F7FB-90CB-4876-9B65-DE0D7E70D70D}"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571" y="2564904"/>
            <a:ext cx="8136904" cy="1448290"/>
          </a:xfrm>
        </p:spPr>
        <p:txBody>
          <a:bodyPr>
            <a:noAutofit/>
          </a:bodyPr>
          <a:lstStyle/>
          <a:p>
            <a:r>
              <a:rPr kumimoji="1" lang="ja-JP" altLang="en-US" dirty="0" smtClean="0"/>
              <a:t>子どもの貧困</a:t>
            </a:r>
            <a:r>
              <a:rPr kumimoji="1" lang="en-US" altLang="ja-JP" dirty="0" smtClean="0"/>
              <a:t/>
            </a:r>
            <a:br>
              <a:rPr kumimoji="1" lang="en-US" altLang="ja-JP" dirty="0" smtClean="0"/>
            </a:br>
            <a:r>
              <a:rPr lang="ja-JP" altLang="en-US" sz="4000" dirty="0" smtClean="0"/>
              <a:t>～ひとり親</a:t>
            </a:r>
            <a:r>
              <a:rPr lang="ja-JP" altLang="en-US" sz="4000" dirty="0"/>
              <a:t>家庭</a:t>
            </a:r>
            <a:r>
              <a:rPr lang="ja-JP" altLang="en-US" sz="4000" dirty="0" smtClean="0"/>
              <a:t>の支援から考える～</a:t>
            </a:r>
            <a:endParaRPr kumimoji="1" lang="ja-JP" altLang="en-US" sz="4000" dirty="0"/>
          </a:p>
        </p:txBody>
      </p:sp>
      <p:sp>
        <p:nvSpPr>
          <p:cNvPr id="3" name="サブタイトル 2"/>
          <p:cNvSpPr>
            <a:spLocks noGrp="1"/>
          </p:cNvSpPr>
          <p:nvPr>
            <p:ph type="subTitle" idx="1"/>
          </p:nvPr>
        </p:nvSpPr>
        <p:spPr>
          <a:xfrm>
            <a:off x="395536" y="4437112"/>
            <a:ext cx="6400800" cy="1185874"/>
          </a:xfrm>
        </p:spPr>
        <p:txBody>
          <a:bodyPr>
            <a:normAutofit/>
          </a:bodyPr>
          <a:lstStyle/>
          <a:p>
            <a:r>
              <a:rPr kumimoji="1" lang="ja-JP" altLang="en-US" dirty="0" smtClean="0">
                <a:solidFill>
                  <a:schemeClr val="bg2">
                    <a:lumMod val="50000"/>
                  </a:schemeClr>
                </a:solidFill>
                <a:latin typeface="+mj-ea"/>
                <a:ea typeface="+mj-ea"/>
              </a:rPr>
              <a:t>菅原　大河原　篠原　服部</a:t>
            </a:r>
            <a:endParaRPr lang="en-US" altLang="ja-JP" dirty="0">
              <a:solidFill>
                <a:schemeClr val="bg2">
                  <a:lumMod val="50000"/>
                </a:schemeClr>
              </a:solidFill>
              <a:latin typeface="+mj-ea"/>
              <a:ea typeface="+mj-ea"/>
            </a:endParaRPr>
          </a:p>
          <a:p>
            <a:r>
              <a:rPr kumimoji="1" lang="ja-JP" altLang="en-US" dirty="0" smtClean="0">
                <a:solidFill>
                  <a:schemeClr val="bg2">
                    <a:lumMod val="50000"/>
                  </a:schemeClr>
                </a:solidFill>
                <a:latin typeface="+mj-ea"/>
                <a:ea typeface="+mj-ea"/>
              </a:rPr>
              <a:t>深澤　真島　塩見　宮澤</a:t>
            </a:r>
            <a:endParaRPr kumimoji="1" lang="ja-JP" altLang="en-US" dirty="0">
              <a:solidFill>
                <a:schemeClr val="bg2">
                  <a:lumMod val="50000"/>
                </a:schemeClr>
              </a:solidFill>
              <a:latin typeface="+mj-ea"/>
              <a:ea typeface="+mj-ea"/>
            </a:endParaRPr>
          </a:p>
        </p:txBody>
      </p:sp>
    </p:spTree>
    <p:extLst>
      <p:ext uri="{BB962C8B-B14F-4D97-AF65-F5344CB8AC3E}">
        <p14:creationId xmlns:p14="http://schemas.microsoft.com/office/powerpoint/2010/main" val="2870807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flipH="1">
            <a:off x="251520" y="9807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539552" y="260648"/>
            <a:ext cx="7416824"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子どもの貧困の概要</a:t>
            </a:r>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323528" y="1196752"/>
            <a:ext cx="8208912" cy="646331"/>
          </a:xfrm>
          <a:prstGeom prst="rect">
            <a:avLst/>
          </a:prstGeom>
          <a:noFill/>
        </p:spPr>
        <p:txBody>
          <a:bodyPr wrap="square" rtlCol="0">
            <a:spAutoFit/>
          </a:bodyPr>
          <a:lstStyle/>
          <a:p>
            <a:r>
              <a:rPr lang="ja-JP" altLang="en-US" sz="3600" dirty="0" smtClean="0">
                <a:latin typeface="メイリオ" panose="020B0604030504040204" pitchFamily="50" charset="-128"/>
                <a:ea typeface="メイリオ" panose="020B0604030504040204" pitchFamily="50" charset="-128"/>
              </a:rPr>
              <a:t>⑦ひとり親家庭の概要</a:t>
            </a:r>
            <a:endParaRPr kumimoji="1" lang="ja-JP" altLang="en-US" sz="36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467544" y="2197313"/>
            <a:ext cx="8460861" cy="2677656"/>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◇世帯数</a:t>
            </a:r>
            <a:endParaRPr kumimoji="1" lang="en-US" altLang="ja-JP" sz="2800" dirty="0" smtClean="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母子世帯→</a:t>
            </a:r>
            <a:r>
              <a:rPr lang="en-US" altLang="ja-JP" sz="2800" dirty="0" smtClean="0">
                <a:latin typeface="メイリオ" panose="020B0604030504040204" pitchFamily="50" charset="-128"/>
                <a:ea typeface="メイリオ" panose="020B0604030504040204" pitchFamily="50" charset="-128"/>
              </a:rPr>
              <a:t>123.8</a:t>
            </a:r>
            <a:r>
              <a:rPr lang="ja-JP" altLang="en-US" sz="2800" dirty="0" smtClean="0">
                <a:latin typeface="メイリオ" panose="020B0604030504040204" pitchFamily="50" charset="-128"/>
                <a:ea typeface="メイリオ" panose="020B0604030504040204" pitchFamily="50" charset="-128"/>
              </a:rPr>
              <a:t>万世帯　父子世帯→</a:t>
            </a:r>
            <a:r>
              <a:rPr lang="en-US" altLang="ja-JP" sz="2800" dirty="0" smtClean="0">
                <a:latin typeface="メイリオ" panose="020B0604030504040204" pitchFamily="50" charset="-128"/>
                <a:ea typeface="メイリオ" panose="020B0604030504040204" pitchFamily="50" charset="-128"/>
              </a:rPr>
              <a:t>22.3</a:t>
            </a:r>
            <a:r>
              <a:rPr lang="ja-JP" altLang="en-US" sz="2800" dirty="0" smtClean="0">
                <a:latin typeface="メイリオ" panose="020B0604030504040204" pitchFamily="50" charset="-128"/>
                <a:ea typeface="メイリオ" panose="020B0604030504040204" pitchFamily="50" charset="-128"/>
              </a:rPr>
              <a:t>万世帯</a:t>
            </a:r>
            <a:endParaRPr lang="en-US" altLang="ja-JP" sz="2800" dirty="0" smtClean="0">
              <a:latin typeface="メイリオ" panose="020B0604030504040204" pitchFamily="50" charset="-128"/>
              <a:ea typeface="メイリオ" panose="020B0604030504040204" pitchFamily="50" charset="-128"/>
            </a:endParaRPr>
          </a:p>
          <a:p>
            <a:endParaRPr kumimoji="1" lang="en-US" altLang="ja-JP" sz="2800" dirty="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◇ひとり親</a:t>
            </a:r>
            <a:r>
              <a:rPr lang="ja-JP" altLang="en-US" sz="2800" dirty="0">
                <a:latin typeface="メイリオ" panose="020B0604030504040204" pitchFamily="50" charset="-128"/>
                <a:ea typeface="メイリオ" panose="020B0604030504040204" pitchFamily="50" charset="-128"/>
              </a:rPr>
              <a:t>家庭</a:t>
            </a:r>
            <a:r>
              <a:rPr lang="ja-JP" altLang="en-US" sz="2800" dirty="0" smtClean="0">
                <a:latin typeface="メイリオ" panose="020B0604030504040204" pitchFamily="50" charset="-128"/>
                <a:ea typeface="メイリオ" panose="020B0604030504040204" pitchFamily="50" charset="-128"/>
              </a:rPr>
              <a:t>になった理由</a:t>
            </a:r>
            <a:endParaRPr lang="en-US" altLang="ja-JP" sz="2800" dirty="0" smtClean="0">
              <a:latin typeface="メイリオ" panose="020B0604030504040204" pitchFamily="50" charset="-128"/>
              <a:ea typeface="メイリオ" panose="020B0604030504040204" pitchFamily="50" charset="-128"/>
            </a:endParaRPr>
          </a:p>
          <a:p>
            <a:r>
              <a:rPr kumimoji="1" lang="ja-JP" altLang="en-US" sz="2800" dirty="0" smtClean="0">
                <a:latin typeface="メイリオ" panose="020B0604030504040204" pitchFamily="50" charset="-128"/>
                <a:ea typeface="メイリオ" panose="020B0604030504040204" pitchFamily="50" charset="-128"/>
              </a:rPr>
              <a:t>母子世帯→離婚：</a:t>
            </a:r>
            <a:r>
              <a:rPr kumimoji="1" lang="en-US" altLang="ja-JP" sz="2800" dirty="0" smtClean="0">
                <a:latin typeface="メイリオ" panose="020B0604030504040204" pitchFamily="50" charset="-128"/>
                <a:ea typeface="メイリオ" panose="020B0604030504040204" pitchFamily="50" charset="-128"/>
              </a:rPr>
              <a:t>80.9</a:t>
            </a:r>
            <a:r>
              <a:rPr kumimoji="1" lang="ja-JP" altLang="en-US" sz="2800" dirty="0" smtClean="0">
                <a:latin typeface="メイリオ" panose="020B0604030504040204" pitchFamily="50" charset="-128"/>
                <a:ea typeface="メイリオ" panose="020B0604030504040204" pitchFamily="50" charset="-128"/>
              </a:rPr>
              <a:t>％　死別：</a:t>
            </a:r>
            <a:r>
              <a:rPr kumimoji="1" lang="en-US" altLang="ja-JP" sz="2800" dirty="0" smtClean="0">
                <a:latin typeface="メイリオ" panose="020B0604030504040204" pitchFamily="50" charset="-128"/>
                <a:ea typeface="メイリオ" panose="020B0604030504040204" pitchFamily="50" charset="-128"/>
              </a:rPr>
              <a:t>7.5</a:t>
            </a:r>
            <a:r>
              <a:rPr kumimoji="1" lang="ja-JP" altLang="en-US" sz="2800" dirty="0" smtClean="0">
                <a:latin typeface="メイリオ" panose="020B0604030504040204" pitchFamily="50" charset="-128"/>
                <a:ea typeface="メイリオ" panose="020B0604030504040204" pitchFamily="50" charset="-128"/>
              </a:rPr>
              <a:t>％</a:t>
            </a:r>
            <a:endParaRPr kumimoji="1" lang="en-US" altLang="ja-JP" sz="2800" dirty="0" smtClean="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父子世帯→離婚：</a:t>
            </a:r>
            <a:r>
              <a:rPr lang="en-US" altLang="ja-JP" sz="2800" dirty="0" smtClean="0">
                <a:latin typeface="メイリオ" panose="020B0604030504040204" pitchFamily="50" charset="-128"/>
                <a:ea typeface="メイリオ" panose="020B0604030504040204" pitchFamily="50" charset="-128"/>
              </a:rPr>
              <a:t>74.3</a:t>
            </a:r>
            <a:r>
              <a:rPr lang="ja-JP" altLang="en-US" sz="2800" dirty="0" smtClean="0">
                <a:latin typeface="メイリオ" panose="020B0604030504040204" pitchFamily="50" charset="-128"/>
                <a:ea typeface="メイリオ" panose="020B0604030504040204" pitchFamily="50" charset="-128"/>
              </a:rPr>
              <a:t>％　死別：</a:t>
            </a:r>
            <a:r>
              <a:rPr lang="en-US" altLang="ja-JP" sz="2800" dirty="0" smtClean="0">
                <a:latin typeface="メイリオ" panose="020B0604030504040204" pitchFamily="50" charset="-128"/>
                <a:ea typeface="メイリオ" panose="020B0604030504040204" pitchFamily="50" charset="-128"/>
              </a:rPr>
              <a:t>16.8</a:t>
            </a:r>
            <a:r>
              <a:rPr lang="ja-JP" altLang="en-US" sz="2800" dirty="0" smtClean="0">
                <a:latin typeface="メイリオ" panose="020B0604030504040204" pitchFamily="50" charset="-128"/>
                <a:ea typeface="メイリオ" panose="020B0604030504040204" pitchFamily="50" charset="-128"/>
              </a:rPr>
              <a:t>％</a:t>
            </a:r>
            <a:endParaRPr kumimoji="1" lang="ja-JP" altLang="en-US" sz="28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827584" y="5229199"/>
            <a:ext cx="8244837" cy="461665"/>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rPr>
              <a:t>（厚生労働省　「平成</a:t>
            </a:r>
            <a:r>
              <a:rPr kumimoji="1" lang="en-US" altLang="ja-JP" sz="2400" dirty="0" smtClean="0">
                <a:latin typeface="メイリオ" panose="020B0604030504040204" pitchFamily="50" charset="-128"/>
                <a:ea typeface="メイリオ" panose="020B0604030504040204" pitchFamily="50" charset="-128"/>
              </a:rPr>
              <a:t>23</a:t>
            </a:r>
            <a:r>
              <a:rPr kumimoji="1" lang="ja-JP" altLang="en-US" sz="2400" dirty="0" smtClean="0">
                <a:latin typeface="メイリオ" panose="020B0604030504040204" pitchFamily="50" charset="-128"/>
                <a:ea typeface="メイリオ" panose="020B0604030504040204" pitchFamily="50" charset="-128"/>
              </a:rPr>
              <a:t>年度全国母子世帯等調査」より）</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6191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2306260481"/>
              </p:ext>
            </p:extLst>
          </p:nvPr>
        </p:nvGraphicFramePr>
        <p:xfrm>
          <a:off x="755576" y="1340768"/>
          <a:ext cx="741682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直線コネクタ 4"/>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539552" y="260648"/>
            <a:ext cx="1944216" cy="769441"/>
          </a:xfrm>
          <a:prstGeom prst="rect">
            <a:avLst/>
          </a:prstGeom>
          <a:noFill/>
        </p:spPr>
        <p:txBody>
          <a:bodyPr wrap="square" rtlCol="0">
            <a:spAutoFit/>
          </a:bodyPr>
          <a:lstStyle/>
          <a:p>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目次</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0913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3000" fill="remove" grpId="0" nodeType="withEffect">
                                  <p:stCondLst>
                                    <p:cond delay="0"/>
                                  </p:stCondLst>
                                  <p:childTnLst>
                                    <p:animClr clrSpc="rgb" dir="cw">
                                      <p:cBhvr override="childStyle">
                                        <p:cTn id="6" dur="250" autoRev="1" fill="remove"/>
                                        <p:tgtEl>
                                          <p:spTgt spid="4">
                                            <p:graphicEl>
                                              <a:dgm id="{0BC7A438-A5FC-40BF-AE02-65A3BBF81CF3}"/>
                                            </p:graphicEl>
                                          </p:spTgt>
                                        </p:tgtEl>
                                        <p:attrNameLst>
                                          <p:attrName>style.color</p:attrName>
                                        </p:attrNameLst>
                                      </p:cBhvr>
                                      <p:to>
                                        <a:srgbClr val="FFFF66"/>
                                      </p:to>
                                    </p:animClr>
                                    <p:animClr clrSpc="rgb" dir="cw">
                                      <p:cBhvr>
                                        <p:cTn id="7" dur="250" autoRev="1" fill="remove"/>
                                        <p:tgtEl>
                                          <p:spTgt spid="4">
                                            <p:graphicEl>
                                              <a:dgm id="{0BC7A438-A5FC-40BF-AE02-65A3BBF81CF3}"/>
                                            </p:graphicEl>
                                          </p:spTgt>
                                        </p:tgtEl>
                                        <p:attrNameLst>
                                          <p:attrName>fillcolor</p:attrName>
                                        </p:attrNameLst>
                                      </p:cBhvr>
                                      <p:to>
                                        <a:srgbClr val="FFFF66"/>
                                      </p:to>
                                    </p:animClr>
                                    <p:set>
                                      <p:cBhvr>
                                        <p:cTn id="8" dur="250" autoRev="1" fill="remove"/>
                                        <p:tgtEl>
                                          <p:spTgt spid="4">
                                            <p:graphicEl>
                                              <a:dgm id="{0BC7A438-A5FC-40BF-AE02-65A3BBF81CF3}"/>
                                            </p:graphicEl>
                                          </p:spTgt>
                                        </p:tgtEl>
                                        <p:attrNameLst>
                                          <p:attrName>fill.type</p:attrName>
                                        </p:attrNameLst>
                                      </p:cBhvr>
                                      <p:to>
                                        <p:strVal val="solid"/>
                                      </p:to>
                                    </p:set>
                                    <p:set>
                                      <p:cBhvr>
                                        <p:cTn id="9" dur="250" autoRev="1" fill="remove"/>
                                        <p:tgtEl>
                                          <p:spTgt spid="4">
                                            <p:graphicEl>
                                              <a:dgm id="{0BC7A438-A5FC-40BF-AE02-65A3BBF81CF3}"/>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3187492186"/>
              </p:ext>
            </p:extLst>
          </p:nvPr>
        </p:nvGraphicFramePr>
        <p:xfrm>
          <a:off x="426480" y="2009746"/>
          <a:ext cx="8219032" cy="405368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6686545" y="5659224"/>
            <a:ext cx="936104" cy="369332"/>
          </a:xfrm>
          <a:prstGeom prst="rect">
            <a:avLst/>
          </a:prstGeom>
          <a:noFill/>
        </p:spPr>
        <p:txBody>
          <a:bodyPr wrap="square" rtlCol="0">
            <a:spAutoFit/>
          </a:bodyPr>
          <a:lstStyle/>
          <a:p>
            <a:r>
              <a:rPr kumimoji="1" lang="ja-JP" altLang="en-US" dirty="0" smtClean="0"/>
              <a:t>（万円）</a:t>
            </a:r>
            <a:endParaRPr kumimoji="1" lang="ja-JP" altLang="en-US" dirty="0"/>
          </a:p>
        </p:txBody>
      </p:sp>
      <p:sp>
        <p:nvSpPr>
          <p:cNvPr id="10" name="テキスト ボックス 9"/>
          <p:cNvSpPr txBox="1"/>
          <p:nvPr/>
        </p:nvSpPr>
        <p:spPr>
          <a:xfrm>
            <a:off x="292054" y="6255459"/>
            <a:ext cx="4032448"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（平成</a:t>
            </a:r>
            <a:r>
              <a:rPr lang="en-US" altLang="ja-JP" dirty="0">
                <a:latin typeface="メイリオ" panose="020B0604030504040204" pitchFamily="50" charset="-128"/>
                <a:ea typeface="メイリオ" panose="020B0604030504040204" pitchFamily="50" charset="-128"/>
              </a:rPr>
              <a:t>23</a:t>
            </a:r>
            <a:r>
              <a:rPr lang="ja-JP" altLang="en-US" dirty="0">
                <a:latin typeface="メイリオ" panose="020B0604030504040204" pitchFamily="50" charset="-128"/>
                <a:ea typeface="メイリオ" panose="020B0604030504040204" pitchFamily="50" charset="-128"/>
              </a:rPr>
              <a:t>年度 全国母子世帯等調査）</a:t>
            </a:r>
          </a:p>
        </p:txBody>
      </p:sp>
      <p:sp>
        <p:nvSpPr>
          <p:cNvPr id="11" name="正方形/長方形 10"/>
          <p:cNvSpPr/>
          <p:nvPr/>
        </p:nvSpPr>
        <p:spPr>
          <a:xfrm>
            <a:off x="1049996" y="4508343"/>
            <a:ext cx="1075861" cy="2942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２２３万円</a:t>
            </a:r>
            <a:endParaRPr kumimoji="1" lang="ja-JP" altLang="en-US" dirty="0">
              <a:solidFill>
                <a:schemeClr val="tx1"/>
              </a:solidFill>
            </a:endParaRPr>
          </a:p>
        </p:txBody>
      </p:sp>
      <p:sp>
        <p:nvSpPr>
          <p:cNvPr id="12" name="正方形/長方形 11"/>
          <p:cNvSpPr/>
          <p:nvPr/>
        </p:nvSpPr>
        <p:spPr>
          <a:xfrm>
            <a:off x="1698374" y="3708557"/>
            <a:ext cx="1080120" cy="324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３８０万円</a:t>
            </a:r>
            <a:endParaRPr kumimoji="1" lang="ja-JP" altLang="en-US" dirty="0">
              <a:solidFill>
                <a:schemeClr val="tx1"/>
              </a:solidFill>
            </a:endParaRPr>
          </a:p>
        </p:txBody>
      </p:sp>
      <p:sp>
        <p:nvSpPr>
          <p:cNvPr id="9" name="円形吹き出し 8"/>
          <p:cNvSpPr/>
          <p:nvPr/>
        </p:nvSpPr>
        <p:spPr>
          <a:xfrm>
            <a:off x="2458605" y="3875220"/>
            <a:ext cx="1944216" cy="648072"/>
          </a:xfrm>
          <a:prstGeom prst="wedgeEllipseCallout">
            <a:avLst>
              <a:gd name="adj1" fmla="val -62966"/>
              <a:gd name="adj2" fmla="val 78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t>約</a:t>
            </a:r>
            <a:r>
              <a:rPr kumimoji="1" lang="en-US" altLang="ja-JP" sz="2800" dirty="0" smtClean="0"/>
              <a:t>34</a:t>
            </a:r>
            <a:r>
              <a:rPr kumimoji="1" lang="ja-JP" altLang="en-US" sz="2800" dirty="0" smtClean="0"/>
              <a:t>％</a:t>
            </a:r>
            <a:endParaRPr kumimoji="1" lang="ja-JP" altLang="en-US" sz="2800" dirty="0"/>
          </a:p>
        </p:txBody>
      </p:sp>
      <p:sp>
        <p:nvSpPr>
          <p:cNvPr id="13" name="正方形/長方形 12"/>
          <p:cNvSpPr/>
          <p:nvPr/>
        </p:nvSpPr>
        <p:spPr>
          <a:xfrm>
            <a:off x="2668047" y="2945077"/>
            <a:ext cx="1399897" cy="308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６５８</a:t>
            </a:r>
            <a:r>
              <a:rPr kumimoji="1" lang="en-US" altLang="ja-JP" dirty="0" smtClean="0">
                <a:solidFill>
                  <a:schemeClr val="tx1"/>
                </a:solidFill>
              </a:rPr>
              <a:t>.</a:t>
            </a:r>
            <a:r>
              <a:rPr kumimoji="1" lang="ja-JP" altLang="en-US" dirty="0" smtClean="0">
                <a:solidFill>
                  <a:schemeClr val="tx1"/>
                </a:solidFill>
              </a:rPr>
              <a:t>１万円</a:t>
            </a:r>
            <a:endParaRPr kumimoji="1" lang="ja-JP" altLang="en-US" dirty="0">
              <a:solidFill>
                <a:schemeClr val="tx1"/>
              </a:solidFill>
            </a:endParaRPr>
          </a:p>
        </p:txBody>
      </p:sp>
      <p:sp>
        <p:nvSpPr>
          <p:cNvPr id="3" name="円形吹き出し 2"/>
          <p:cNvSpPr/>
          <p:nvPr/>
        </p:nvSpPr>
        <p:spPr>
          <a:xfrm>
            <a:off x="2843808" y="2895563"/>
            <a:ext cx="1939957" cy="648072"/>
          </a:xfrm>
          <a:prstGeom prst="wedgeEllipseCallout">
            <a:avLst>
              <a:gd name="adj1" fmla="val -50783"/>
              <a:gd name="adj2" fmla="val 9483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t>約</a:t>
            </a:r>
            <a:r>
              <a:rPr kumimoji="1" lang="en-US" altLang="ja-JP" sz="2800" dirty="0" smtClean="0"/>
              <a:t>58</a:t>
            </a:r>
            <a:r>
              <a:rPr kumimoji="1" lang="ja-JP" altLang="en-US" sz="2800" dirty="0" smtClean="0"/>
              <a:t>％</a:t>
            </a:r>
            <a:endParaRPr kumimoji="1" lang="ja-JP" altLang="en-US" sz="2800" dirty="0"/>
          </a:p>
        </p:txBody>
      </p:sp>
      <p:cxnSp>
        <p:nvCxnSpPr>
          <p:cNvPr id="14" name="直線コネクタ 1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39552" y="260648"/>
            <a:ext cx="763284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ひとり親家庭の抱える問題点</a:t>
            </a:r>
            <a:endParaRPr lang="en-US" altLang="ja-JP"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endParaRPr>
          </a:p>
        </p:txBody>
      </p:sp>
      <p:sp>
        <p:nvSpPr>
          <p:cNvPr id="17" name="テキスト ボックス 16"/>
          <p:cNvSpPr txBox="1"/>
          <p:nvPr/>
        </p:nvSpPr>
        <p:spPr>
          <a:xfrm>
            <a:off x="323528" y="1196752"/>
            <a:ext cx="8208912" cy="646331"/>
          </a:xfrm>
          <a:prstGeom prst="rect">
            <a:avLst/>
          </a:prstGeom>
          <a:noFill/>
        </p:spPr>
        <p:txBody>
          <a:bodyPr wrap="square" rtlCol="0">
            <a:spAutoFit/>
          </a:bodyPr>
          <a:lstStyle/>
          <a:p>
            <a:r>
              <a:rPr kumimoji="1" lang="ja-JP" altLang="en-US" sz="3600" dirty="0" smtClean="0">
                <a:latin typeface="メイリオ" panose="020B0604030504040204" pitchFamily="50" charset="-128"/>
                <a:ea typeface="メイリオ" panose="020B0604030504040204" pitchFamily="50" charset="-128"/>
              </a:rPr>
              <a:t>①平均所得</a:t>
            </a:r>
            <a:endParaRPr kumimoji="1" lang="en-US" altLang="ja-JP" sz="36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7574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97009" y="2348880"/>
            <a:ext cx="3456384" cy="3080954"/>
          </a:xfrm>
        </p:spPr>
        <p:txBody>
          <a:bodyPr>
            <a:normAutofit/>
          </a:bodyPr>
          <a:lstStyle/>
          <a:p>
            <a:pPr marL="0" indent="0">
              <a:buNone/>
            </a:pPr>
            <a:r>
              <a:rPr kumimoji="1" lang="ja-JP" altLang="en-US" sz="5400" dirty="0" smtClean="0">
                <a:solidFill>
                  <a:schemeClr val="tx1"/>
                </a:solidFill>
                <a:latin typeface="メイリオ" panose="020B0604030504040204" pitchFamily="50" charset="-128"/>
                <a:ea typeface="メイリオ" panose="020B0604030504040204" pitchFamily="50" charset="-128"/>
              </a:rPr>
              <a:t>◇就労</a:t>
            </a:r>
            <a:endParaRPr kumimoji="1" lang="en-US" altLang="ja-JP" sz="5400" dirty="0" smtClean="0">
              <a:solidFill>
                <a:schemeClr val="tx1"/>
              </a:solidFill>
              <a:latin typeface="メイリオ" panose="020B0604030504040204" pitchFamily="50" charset="-128"/>
              <a:ea typeface="メイリオ" panose="020B0604030504040204" pitchFamily="50" charset="-128"/>
            </a:endParaRPr>
          </a:p>
          <a:p>
            <a:endParaRPr kumimoji="1" lang="en-US" altLang="ja-JP" sz="5400" dirty="0" smtClean="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5400" dirty="0" smtClean="0">
                <a:solidFill>
                  <a:schemeClr val="tx1"/>
                </a:solidFill>
                <a:latin typeface="メイリオ" panose="020B0604030504040204" pitchFamily="50" charset="-128"/>
                <a:ea typeface="メイリオ" panose="020B0604030504040204" pitchFamily="50" charset="-128"/>
              </a:rPr>
              <a:t>◇養育費</a:t>
            </a:r>
            <a:endParaRPr kumimoji="1" lang="ja-JP" altLang="en-US" sz="5400" dirty="0">
              <a:solidFill>
                <a:schemeClr val="tx1"/>
              </a:solidFill>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539552" y="260648"/>
            <a:ext cx="763284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ひとり親家庭の抱える問題点</a:t>
            </a:r>
            <a:endParaRPr lang="en-US" altLang="ja-JP"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endParaRPr>
          </a:p>
        </p:txBody>
      </p:sp>
      <p:sp>
        <p:nvSpPr>
          <p:cNvPr id="6" name="テキスト ボックス 5"/>
          <p:cNvSpPr txBox="1"/>
          <p:nvPr/>
        </p:nvSpPr>
        <p:spPr>
          <a:xfrm>
            <a:off x="323528" y="1196752"/>
            <a:ext cx="8208912" cy="646331"/>
          </a:xfrm>
          <a:prstGeom prst="rect">
            <a:avLst/>
          </a:prstGeom>
          <a:noFill/>
        </p:spPr>
        <p:txBody>
          <a:bodyPr wrap="square" rtlCol="0">
            <a:spAutoFit/>
          </a:bodyPr>
          <a:lstStyle/>
          <a:p>
            <a:r>
              <a:rPr lang="ja-JP" altLang="en-US" sz="3600" dirty="0" smtClean="0">
                <a:latin typeface="メイリオ" panose="020B0604030504040204" pitchFamily="50" charset="-128"/>
                <a:ea typeface="メイリオ" panose="020B0604030504040204" pitchFamily="50" charset="-128"/>
              </a:rPr>
              <a:t>②平均所得の差が大きい原因</a:t>
            </a:r>
            <a:endParaRPr lang="en-US" altLang="ja-JP" sz="36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7987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484" y="2054819"/>
            <a:ext cx="8385024" cy="3936818"/>
          </a:xfrm>
        </p:spPr>
      </p:pic>
      <p:cxnSp>
        <p:nvCxnSpPr>
          <p:cNvPr id="6" name="直線コネクタ 5"/>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539552" y="260648"/>
            <a:ext cx="763284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ひとり親家庭の抱える問題点</a:t>
            </a:r>
            <a:endParaRPr lang="en-US" altLang="ja-JP"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endParaRPr>
          </a:p>
        </p:txBody>
      </p:sp>
      <p:sp>
        <p:nvSpPr>
          <p:cNvPr id="9" name="テキスト ボックス 8"/>
          <p:cNvSpPr txBox="1"/>
          <p:nvPr/>
        </p:nvSpPr>
        <p:spPr>
          <a:xfrm>
            <a:off x="323528" y="1196752"/>
            <a:ext cx="8208912" cy="646331"/>
          </a:xfrm>
          <a:prstGeom prst="rect">
            <a:avLst/>
          </a:prstGeom>
          <a:noFill/>
        </p:spPr>
        <p:txBody>
          <a:bodyPr wrap="square" rtlCol="0">
            <a:spAutoFit/>
          </a:bodyPr>
          <a:lstStyle/>
          <a:p>
            <a:r>
              <a:rPr lang="ja-JP" altLang="en-US" sz="3600" dirty="0" smtClean="0">
                <a:latin typeface="メイリオ" panose="020B0604030504040204" pitchFamily="50" charset="-128"/>
                <a:ea typeface="メイリオ" panose="020B0604030504040204" pitchFamily="50" charset="-128"/>
              </a:rPr>
              <a:t>③母子世帯の就業状況</a:t>
            </a:r>
            <a:endParaRPr lang="en-US" altLang="ja-JP" sz="3600" dirty="0" smtClean="0">
              <a:latin typeface="メイリオ" panose="020B0604030504040204" pitchFamily="50" charset="-128"/>
              <a:ea typeface="メイリオ" panose="020B0604030504040204" pitchFamily="50" charset="-128"/>
            </a:endParaRPr>
          </a:p>
        </p:txBody>
      </p:sp>
      <p:sp>
        <p:nvSpPr>
          <p:cNvPr id="10" name="角丸四角形吹き出し 9"/>
          <p:cNvSpPr/>
          <p:nvPr/>
        </p:nvSpPr>
        <p:spPr>
          <a:xfrm>
            <a:off x="1619672" y="1605238"/>
            <a:ext cx="3384376" cy="772924"/>
          </a:xfrm>
          <a:prstGeom prst="wedgeRoundRectCallout">
            <a:avLst>
              <a:gd name="adj1" fmla="val -702"/>
              <a:gd name="adj2" fmla="val 10809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smtClean="0"/>
              <a:t>8</a:t>
            </a:r>
            <a:r>
              <a:rPr kumimoji="1" lang="ja-JP" altLang="en-US" sz="2400" dirty="0" smtClean="0"/>
              <a:t>割が働いている！！</a:t>
            </a:r>
            <a:endParaRPr kumimoji="1" lang="ja-JP" altLang="en-US" sz="2400" dirty="0"/>
          </a:p>
        </p:txBody>
      </p:sp>
      <p:sp>
        <p:nvSpPr>
          <p:cNvPr id="11" name="テキスト ボックス 10"/>
          <p:cNvSpPr txBox="1"/>
          <p:nvPr/>
        </p:nvSpPr>
        <p:spPr>
          <a:xfrm>
            <a:off x="292054" y="6255459"/>
            <a:ext cx="4032448"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（平成</a:t>
            </a:r>
            <a:r>
              <a:rPr lang="en-US" altLang="ja-JP" dirty="0">
                <a:latin typeface="メイリオ" panose="020B0604030504040204" pitchFamily="50" charset="-128"/>
                <a:ea typeface="メイリオ" panose="020B0604030504040204" pitchFamily="50" charset="-128"/>
              </a:rPr>
              <a:t>23</a:t>
            </a:r>
            <a:r>
              <a:rPr lang="ja-JP" altLang="en-US" dirty="0">
                <a:latin typeface="メイリオ" panose="020B0604030504040204" pitchFamily="50" charset="-128"/>
                <a:ea typeface="メイリオ" panose="020B0604030504040204" pitchFamily="50" charset="-128"/>
              </a:rPr>
              <a:t>年度 全国母子世帯等調査）</a:t>
            </a:r>
          </a:p>
        </p:txBody>
      </p:sp>
    </p:spTree>
    <p:extLst>
      <p:ext uri="{BB962C8B-B14F-4D97-AF65-F5344CB8AC3E}">
        <p14:creationId xmlns:p14="http://schemas.microsoft.com/office/powerpoint/2010/main" val="45269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568" y="1890873"/>
            <a:ext cx="8846921" cy="4077277"/>
          </a:xfrm>
        </p:spPr>
      </p:pic>
      <p:sp>
        <p:nvSpPr>
          <p:cNvPr id="6" name="四角形吹き出し 5"/>
          <p:cNvSpPr/>
          <p:nvPr/>
        </p:nvSpPr>
        <p:spPr>
          <a:xfrm>
            <a:off x="4252415" y="2224597"/>
            <a:ext cx="1656184" cy="504056"/>
          </a:xfrm>
          <a:prstGeom prst="wedgeRectCallout">
            <a:avLst>
              <a:gd name="adj1" fmla="val -51889"/>
              <a:gd name="adj2" fmla="val 121080"/>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３９８．５万</a:t>
            </a:r>
            <a:endParaRPr kumimoji="1" lang="ja-JP" altLang="en-US" dirty="0"/>
          </a:p>
        </p:txBody>
      </p:sp>
      <p:sp>
        <p:nvSpPr>
          <p:cNvPr id="8" name="四角形吹き出し 7"/>
          <p:cNvSpPr/>
          <p:nvPr/>
        </p:nvSpPr>
        <p:spPr>
          <a:xfrm>
            <a:off x="4396430" y="4338535"/>
            <a:ext cx="1512169" cy="504056"/>
          </a:xfrm>
          <a:prstGeom prst="wedgeRectCallout">
            <a:avLst>
              <a:gd name="adj1" fmla="val -57209"/>
              <a:gd name="adj2" fmla="val 104073"/>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５８８．２万</a:t>
            </a:r>
            <a:endParaRPr kumimoji="1" lang="ja-JP" altLang="en-US" dirty="0"/>
          </a:p>
        </p:txBody>
      </p:sp>
      <p:sp>
        <p:nvSpPr>
          <p:cNvPr id="9" name="円形吹き出し 8"/>
          <p:cNvSpPr/>
          <p:nvPr/>
        </p:nvSpPr>
        <p:spPr>
          <a:xfrm>
            <a:off x="4166461" y="3003581"/>
            <a:ext cx="2284065" cy="864096"/>
          </a:xfrm>
          <a:prstGeom prst="wedgeEllipseCallout">
            <a:avLst>
              <a:gd name="adj1" fmla="val -44202"/>
              <a:gd name="adj2" fmla="val 8294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t>181.1</a:t>
            </a:r>
            <a:r>
              <a:rPr kumimoji="1" lang="ja-JP" altLang="en-US" sz="3200" dirty="0" smtClean="0"/>
              <a:t>万</a:t>
            </a:r>
            <a:endParaRPr kumimoji="1" lang="ja-JP" altLang="en-US" sz="3200" dirty="0"/>
          </a:p>
        </p:txBody>
      </p:sp>
      <p:cxnSp>
        <p:nvCxnSpPr>
          <p:cNvPr id="10" name="直線コネクタ 9"/>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539552" y="260648"/>
            <a:ext cx="763284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ひとり親家庭の抱える問題点</a:t>
            </a:r>
            <a:endParaRPr lang="en-US" altLang="ja-JP"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endParaRPr>
          </a:p>
        </p:txBody>
      </p:sp>
      <p:sp>
        <p:nvSpPr>
          <p:cNvPr id="12" name="テキスト ボックス 11"/>
          <p:cNvSpPr txBox="1"/>
          <p:nvPr/>
        </p:nvSpPr>
        <p:spPr>
          <a:xfrm>
            <a:off x="323528" y="1196752"/>
            <a:ext cx="8208912" cy="646331"/>
          </a:xfrm>
          <a:prstGeom prst="rect">
            <a:avLst/>
          </a:prstGeom>
          <a:noFill/>
        </p:spPr>
        <p:txBody>
          <a:bodyPr wrap="square" rtlCol="0">
            <a:spAutoFit/>
          </a:bodyPr>
          <a:lstStyle/>
          <a:p>
            <a:r>
              <a:rPr lang="ja-JP" altLang="en-US" sz="3600" dirty="0" smtClean="0">
                <a:latin typeface="メイリオ" panose="020B0604030504040204" pitchFamily="50" charset="-128"/>
                <a:ea typeface="メイリオ" panose="020B0604030504040204" pitchFamily="50" charset="-128"/>
              </a:rPr>
              <a:t>④母子世帯の稼働所得</a:t>
            </a:r>
            <a:endParaRPr lang="en-US" altLang="ja-JP" sz="3600" dirty="0" smtClean="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292054" y="6255459"/>
            <a:ext cx="4032448"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（平成</a:t>
            </a:r>
            <a:r>
              <a:rPr lang="en-US" altLang="ja-JP" dirty="0">
                <a:latin typeface="メイリオ" panose="020B0604030504040204" pitchFamily="50" charset="-128"/>
                <a:ea typeface="メイリオ" panose="020B0604030504040204" pitchFamily="50" charset="-128"/>
              </a:rPr>
              <a:t>23</a:t>
            </a:r>
            <a:r>
              <a:rPr lang="ja-JP" altLang="en-US" dirty="0">
                <a:latin typeface="メイリオ" panose="020B0604030504040204" pitchFamily="50" charset="-128"/>
                <a:ea typeface="メイリオ" panose="020B0604030504040204" pitchFamily="50" charset="-128"/>
              </a:rPr>
              <a:t>年度 全国母子世帯等調査）</a:t>
            </a:r>
          </a:p>
        </p:txBody>
      </p:sp>
    </p:spTree>
    <p:extLst>
      <p:ext uri="{BB962C8B-B14F-4D97-AF65-F5344CB8AC3E}">
        <p14:creationId xmlns:p14="http://schemas.microsoft.com/office/powerpoint/2010/main" val="284822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92054" y="6255459"/>
            <a:ext cx="4032448"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（平成</a:t>
            </a:r>
            <a:r>
              <a:rPr lang="en-US" altLang="ja-JP" dirty="0">
                <a:latin typeface="メイリオ" panose="020B0604030504040204" pitchFamily="50" charset="-128"/>
                <a:ea typeface="メイリオ" panose="020B0604030504040204" pitchFamily="50" charset="-128"/>
              </a:rPr>
              <a:t>23</a:t>
            </a:r>
            <a:r>
              <a:rPr lang="ja-JP" altLang="en-US" dirty="0">
                <a:latin typeface="メイリオ" panose="020B0604030504040204" pitchFamily="50" charset="-128"/>
                <a:ea typeface="メイリオ" panose="020B0604030504040204" pitchFamily="50" charset="-128"/>
              </a:rPr>
              <a:t>年度 全国母子世帯等調査）</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196" y="1928693"/>
            <a:ext cx="8229600" cy="3789851"/>
          </a:xfrm>
        </p:spPr>
      </p:pic>
      <p:sp>
        <p:nvSpPr>
          <p:cNvPr id="6" name="右中かっこ 5"/>
          <p:cNvSpPr/>
          <p:nvPr/>
        </p:nvSpPr>
        <p:spPr>
          <a:xfrm rot="5400000">
            <a:off x="4139952" y="2780928"/>
            <a:ext cx="576064" cy="5184576"/>
          </a:xfrm>
          <a:prstGeom prst="rightBrace">
            <a:avLst>
              <a:gd name="adj1" fmla="val 8333"/>
              <a:gd name="adj2" fmla="val 48916"/>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星 32 6"/>
          <p:cNvSpPr/>
          <p:nvPr/>
        </p:nvSpPr>
        <p:spPr>
          <a:xfrm>
            <a:off x="251520" y="5773188"/>
            <a:ext cx="8676456" cy="908720"/>
          </a:xfrm>
          <a:prstGeom prst="star32">
            <a:avLst>
              <a:gd name="adj" fmla="val 3951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約</a:t>
            </a:r>
            <a:r>
              <a:rPr lang="en-US" altLang="ja-JP" sz="2400" b="1" dirty="0" smtClean="0"/>
              <a:t>85</a:t>
            </a:r>
            <a:r>
              <a:rPr lang="ja-JP" altLang="en-US" sz="2400" b="1" dirty="0" smtClean="0"/>
              <a:t>％が</a:t>
            </a:r>
            <a:r>
              <a:rPr lang="en-US" altLang="ja-JP" sz="2400" b="1" dirty="0" smtClean="0"/>
              <a:t>200</a:t>
            </a:r>
            <a:r>
              <a:rPr lang="ja-JP" altLang="en-US" sz="2400" b="1" dirty="0" smtClean="0"/>
              <a:t>万円以下！</a:t>
            </a:r>
            <a:endParaRPr kumimoji="1" lang="ja-JP" altLang="en-US" sz="2400" b="1" dirty="0"/>
          </a:p>
        </p:txBody>
      </p:sp>
      <p:cxnSp>
        <p:nvCxnSpPr>
          <p:cNvPr id="8" name="直線コネクタ 7"/>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539552" y="260648"/>
            <a:ext cx="763284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ひとり親家庭の抱える問題点</a:t>
            </a:r>
            <a:endParaRPr lang="en-US" altLang="ja-JP"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endParaRPr>
          </a:p>
        </p:txBody>
      </p:sp>
      <p:sp>
        <p:nvSpPr>
          <p:cNvPr id="10" name="テキスト ボックス 9"/>
          <p:cNvSpPr txBox="1"/>
          <p:nvPr/>
        </p:nvSpPr>
        <p:spPr>
          <a:xfrm>
            <a:off x="323528" y="1196752"/>
            <a:ext cx="8208912"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⑤母子世帯の就労形態別平均年間就労収入</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5478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39552" y="260648"/>
            <a:ext cx="763284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ひとり親家庭の抱える問題点</a:t>
            </a:r>
            <a:endParaRPr lang="en-US" altLang="ja-JP"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25" y="1875828"/>
            <a:ext cx="8712968" cy="4202691"/>
          </a:xfrm>
          <a:prstGeom prst="rect">
            <a:avLst/>
          </a:prstGeom>
        </p:spPr>
      </p:pic>
      <p:sp>
        <p:nvSpPr>
          <p:cNvPr id="8" name="角丸四角形吹き出し 7"/>
          <p:cNvSpPr/>
          <p:nvPr/>
        </p:nvSpPr>
        <p:spPr>
          <a:xfrm>
            <a:off x="4535996" y="1551792"/>
            <a:ext cx="2448272" cy="648072"/>
          </a:xfrm>
          <a:prstGeom prst="wedgeRoundRectCallout">
            <a:avLst>
              <a:gd name="adj1" fmla="val -45343"/>
              <a:gd name="adj2" fmla="val 11835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smtClean="0">
                <a:latin typeface="メイリオ" panose="020B0604030504040204" pitchFamily="50" charset="-128"/>
                <a:ea typeface="メイリオ" panose="020B0604030504040204" pitchFamily="50" charset="-128"/>
              </a:rPr>
              <a:t>9</a:t>
            </a:r>
            <a:r>
              <a:rPr kumimoji="1" lang="ja-JP" altLang="en-US" sz="2400" dirty="0" smtClean="0">
                <a:latin typeface="メイリオ" panose="020B0604030504040204" pitchFamily="50" charset="-128"/>
                <a:ea typeface="メイリオ" panose="020B0604030504040204" pitchFamily="50" charset="-128"/>
              </a:rPr>
              <a:t>割が就業！！</a:t>
            </a:r>
            <a:endParaRPr kumimoji="1" lang="ja-JP" altLang="en-US" sz="24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323528" y="6309320"/>
            <a:ext cx="4032448"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（平成</a:t>
            </a:r>
            <a:r>
              <a:rPr lang="en-US" altLang="ja-JP" dirty="0">
                <a:latin typeface="メイリオ" panose="020B0604030504040204" pitchFamily="50" charset="-128"/>
                <a:ea typeface="メイリオ" panose="020B0604030504040204" pitchFamily="50" charset="-128"/>
              </a:rPr>
              <a:t>23</a:t>
            </a:r>
            <a:r>
              <a:rPr lang="ja-JP" altLang="en-US" dirty="0">
                <a:latin typeface="メイリオ" panose="020B0604030504040204" pitchFamily="50" charset="-128"/>
                <a:ea typeface="メイリオ" panose="020B0604030504040204" pitchFamily="50" charset="-128"/>
              </a:rPr>
              <a:t>年度 全国母子世帯等調査）</a:t>
            </a:r>
          </a:p>
        </p:txBody>
      </p:sp>
      <p:cxnSp>
        <p:nvCxnSpPr>
          <p:cNvPr id="6" name="直線コネクタ 5"/>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323528" y="1196752"/>
            <a:ext cx="8208912"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⑥父子世帯の就労状況</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862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23528" y="6237312"/>
            <a:ext cx="417646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（平成</a:t>
            </a:r>
            <a:r>
              <a:rPr lang="en-US" altLang="ja-JP" dirty="0">
                <a:latin typeface="メイリオ" panose="020B0604030504040204" pitchFamily="50" charset="-128"/>
                <a:ea typeface="メイリオ" panose="020B0604030504040204" pitchFamily="50" charset="-128"/>
              </a:rPr>
              <a:t>23</a:t>
            </a:r>
            <a:r>
              <a:rPr lang="ja-JP" altLang="en-US" dirty="0">
                <a:latin typeface="メイリオ" panose="020B0604030504040204" pitchFamily="50" charset="-128"/>
                <a:ea typeface="メイリオ" panose="020B0604030504040204" pitchFamily="50" charset="-128"/>
              </a:rPr>
              <a:t>年度 全国母子世帯等調査）</a:t>
            </a:r>
          </a:p>
        </p:txBody>
      </p:sp>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196" y="1877596"/>
            <a:ext cx="8229600" cy="3768290"/>
          </a:xfrm>
        </p:spPr>
      </p:pic>
      <p:sp>
        <p:nvSpPr>
          <p:cNvPr id="8" name="右中かっこ 7"/>
          <p:cNvSpPr/>
          <p:nvPr/>
        </p:nvSpPr>
        <p:spPr>
          <a:xfrm rot="5400000">
            <a:off x="3373168" y="3594259"/>
            <a:ext cx="453448" cy="3528392"/>
          </a:xfrm>
          <a:prstGeom prst="rightBrace">
            <a:avLst>
              <a:gd name="adj1" fmla="val 8333"/>
              <a:gd name="adj2" fmla="val 73076"/>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円/楕円 9"/>
          <p:cNvSpPr/>
          <p:nvPr/>
        </p:nvSpPr>
        <p:spPr>
          <a:xfrm>
            <a:off x="251520" y="5852020"/>
            <a:ext cx="4680520" cy="7215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メイリオ" panose="020B0604030504040204" pitchFamily="50" charset="-128"/>
                <a:ea typeface="メイリオ" panose="020B0604030504040204" pitchFamily="50" charset="-128"/>
              </a:rPr>
              <a:t>約６割が</a:t>
            </a:r>
            <a:r>
              <a:rPr lang="en-US" altLang="ja-JP" sz="2400" b="1" dirty="0" smtClean="0">
                <a:latin typeface="メイリオ" panose="020B0604030504040204" pitchFamily="50" charset="-128"/>
                <a:ea typeface="メイリオ" panose="020B0604030504040204" pitchFamily="50" charset="-128"/>
              </a:rPr>
              <a:t>200</a:t>
            </a:r>
            <a:r>
              <a:rPr lang="ja-JP" altLang="en-US" sz="2400" b="1" dirty="0" smtClean="0">
                <a:latin typeface="メイリオ" panose="020B0604030504040204" pitchFamily="50" charset="-128"/>
                <a:ea typeface="メイリオ" panose="020B0604030504040204" pitchFamily="50" charset="-128"/>
              </a:rPr>
              <a:t>万円以下</a:t>
            </a:r>
            <a:endParaRPr kumimoji="1" lang="ja-JP" altLang="en-US" sz="2400" b="1" dirty="0">
              <a:latin typeface="メイリオ" panose="020B0604030504040204" pitchFamily="50" charset="-128"/>
              <a:ea typeface="メイリオ" panose="020B0604030504040204" pitchFamily="50" charset="-128"/>
            </a:endParaRPr>
          </a:p>
        </p:txBody>
      </p:sp>
      <p:sp>
        <p:nvSpPr>
          <p:cNvPr id="11" name="角丸四角形 10"/>
          <p:cNvSpPr/>
          <p:nvPr/>
        </p:nvSpPr>
        <p:spPr>
          <a:xfrm>
            <a:off x="6444208" y="5852020"/>
            <a:ext cx="2448272" cy="72008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メイリオ" panose="020B0604030504040204" pitchFamily="50" charset="-128"/>
                <a:ea typeface="メイリオ" panose="020B0604030504040204" pitchFamily="50" charset="-128"/>
              </a:rPr>
              <a:t>支援の必要性</a:t>
            </a:r>
            <a:endParaRPr kumimoji="1" lang="ja-JP" altLang="en-US" sz="2400" b="1" dirty="0">
              <a:latin typeface="メイリオ" panose="020B0604030504040204" pitchFamily="50" charset="-128"/>
              <a:ea typeface="メイリオ" panose="020B0604030504040204" pitchFamily="50" charset="-128"/>
            </a:endParaRPr>
          </a:p>
        </p:txBody>
      </p:sp>
      <p:sp>
        <p:nvSpPr>
          <p:cNvPr id="12" name="右矢印 11"/>
          <p:cNvSpPr/>
          <p:nvPr/>
        </p:nvSpPr>
        <p:spPr>
          <a:xfrm>
            <a:off x="5072062" y="6012650"/>
            <a:ext cx="1160115" cy="4493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39552" y="260648"/>
            <a:ext cx="763284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ひとり親家庭の抱える問題点</a:t>
            </a:r>
            <a:endParaRPr lang="en-US" altLang="ja-JP"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endParaRPr>
          </a:p>
        </p:txBody>
      </p:sp>
      <p:sp>
        <p:nvSpPr>
          <p:cNvPr id="16" name="テキスト ボックス 15"/>
          <p:cNvSpPr txBox="1"/>
          <p:nvPr/>
        </p:nvSpPr>
        <p:spPr>
          <a:xfrm>
            <a:off x="323528" y="1196752"/>
            <a:ext cx="8208912"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⑦父子世帯の就労形態別平均年間就労収入</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4310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2228974"/>
            <a:ext cx="8928992" cy="1632074"/>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53" y="4494402"/>
            <a:ext cx="8937343" cy="1041566"/>
          </a:xfrm>
          <a:prstGeom prst="rect">
            <a:avLst/>
          </a:prstGeom>
        </p:spPr>
      </p:pic>
      <p:sp>
        <p:nvSpPr>
          <p:cNvPr id="6" name="テキスト ボックス 5"/>
          <p:cNvSpPr txBox="1"/>
          <p:nvPr/>
        </p:nvSpPr>
        <p:spPr>
          <a:xfrm>
            <a:off x="179512" y="1864794"/>
            <a:ext cx="3312368"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母子世帯</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79512" y="4123829"/>
            <a:ext cx="2304256"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父子世帯</a:t>
            </a:r>
            <a:endParaRPr kumimoji="1" lang="ja-JP" altLang="en-US"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3707904" y="2996952"/>
            <a:ext cx="4824536" cy="64807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331640" y="4620637"/>
            <a:ext cx="7200800" cy="75257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79512" y="5984656"/>
            <a:ext cx="4104456"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（平成</a:t>
            </a:r>
            <a:r>
              <a:rPr lang="en-US" altLang="ja-JP" dirty="0">
                <a:latin typeface="メイリオ" panose="020B0604030504040204" pitchFamily="50" charset="-128"/>
                <a:ea typeface="メイリオ" panose="020B0604030504040204" pitchFamily="50" charset="-128"/>
              </a:rPr>
              <a:t>23</a:t>
            </a:r>
            <a:r>
              <a:rPr lang="ja-JP" altLang="en-US" dirty="0">
                <a:latin typeface="メイリオ" panose="020B0604030504040204" pitchFamily="50" charset="-128"/>
                <a:ea typeface="メイリオ" panose="020B0604030504040204" pitchFamily="50" charset="-128"/>
              </a:rPr>
              <a:t>年度 全国母子世帯等調査）</a:t>
            </a:r>
          </a:p>
        </p:txBody>
      </p:sp>
      <p:cxnSp>
        <p:nvCxnSpPr>
          <p:cNvPr id="13" name="直線コネクタ 12"/>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539552" y="260648"/>
            <a:ext cx="763284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ひとり親家庭の抱える問題点</a:t>
            </a:r>
            <a:endParaRPr lang="en-US" altLang="ja-JP"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endParaRPr>
          </a:p>
        </p:txBody>
      </p:sp>
      <p:sp>
        <p:nvSpPr>
          <p:cNvPr id="15" name="テキスト ボックス 14"/>
          <p:cNvSpPr txBox="1"/>
          <p:nvPr/>
        </p:nvSpPr>
        <p:spPr>
          <a:xfrm>
            <a:off x="323528" y="1196752"/>
            <a:ext cx="8208912"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⑧養育費の受給状況</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82774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1858858379"/>
              </p:ext>
            </p:extLst>
          </p:nvPr>
        </p:nvGraphicFramePr>
        <p:xfrm>
          <a:off x="755576" y="1340768"/>
          <a:ext cx="741682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直線コネクタ 4"/>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539552" y="260648"/>
            <a:ext cx="1944216" cy="769441"/>
          </a:xfrm>
          <a:prstGeom prst="rect">
            <a:avLst/>
          </a:prstGeom>
          <a:noFill/>
        </p:spPr>
        <p:txBody>
          <a:bodyPr wrap="square" rtlCol="0">
            <a:spAutoFit/>
          </a:bodyPr>
          <a:lstStyle/>
          <a:p>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目次</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8768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250" autoRev="1" fill="remove"/>
                                        <p:tgtEl>
                                          <p:spTgt spid="4">
                                            <p:graphicEl>
                                              <a:dgm id="{C1AEDC1A-99F5-400A-8B9D-2D5D65479C75}"/>
                                            </p:graphicEl>
                                          </p:spTgt>
                                        </p:tgtEl>
                                        <p:attrNameLst>
                                          <p:attrName>style.color</p:attrName>
                                        </p:attrNameLst>
                                      </p:cBhvr>
                                      <p:to>
                                        <a:srgbClr val="FFFF66"/>
                                      </p:to>
                                    </p:animClr>
                                    <p:animClr clrSpc="rgb" dir="cw">
                                      <p:cBhvr>
                                        <p:cTn id="7" dur="250" autoRev="1" fill="remove"/>
                                        <p:tgtEl>
                                          <p:spTgt spid="4">
                                            <p:graphicEl>
                                              <a:dgm id="{C1AEDC1A-99F5-400A-8B9D-2D5D65479C75}"/>
                                            </p:graphicEl>
                                          </p:spTgt>
                                        </p:tgtEl>
                                        <p:attrNameLst>
                                          <p:attrName>fillcolor</p:attrName>
                                        </p:attrNameLst>
                                      </p:cBhvr>
                                      <p:to>
                                        <a:srgbClr val="FFFF66"/>
                                      </p:to>
                                    </p:animClr>
                                    <p:set>
                                      <p:cBhvr>
                                        <p:cTn id="8" dur="250" autoRev="1" fill="remove"/>
                                        <p:tgtEl>
                                          <p:spTgt spid="4">
                                            <p:graphicEl>
                                              <a:dgm id="{C1AEDC1A-99F5-400A-8B9D-2D5D65479C75}"/>
                                            </p:graphicEl>
                                          </p:spTgt>
                                        </p:tgtEl>
                                        <p:attrNameLst>
                                          <p:attrName>fill.type</p:attrName>
                                        </p:attrNameLst>
                                      </p:cBhvr>
                                      <p:to>
                                        <p:strVal val="solid"/>
                                      </p:to>
                                    </p:set>
                                    <p:set>
                                      <p:cBhvr>
                                        <p:cTn id="9" dur="250" autoRev="1" fill="remove"/>
                                        <p:tgtEl>
                                          <p:spTgt spid="4">
                                            <p:graphicEl>
                                              <a:dgm id="{C1AEDC1A-99F5-400A-8B9D-2D5D65479C75}"/>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p:nvPr>
            <p:extLst>
              <p:ext uri="{D42A27DB-BD31-4B8C-83A1-F6EECF244321}">
                <p14:modId xmlns:p14="http://schemas.microsoft.com/office/powerpoint/2010/main" val="3638104700"/>
              </p:ext>
            </p:extLst>
          </p:nvPr>
        </p:nvGraphicFramePr>
        <p:xfrm>
          <a:off x="368863" y="1489139"/>
          <a:ext cx="8334266" cy="4688436"/>
        </p:xfrm>
        <a:graphic>
          <a:graphicData uri="http://schemas.openxmlformats.org/drawingml/2006/chart">
            <c:chart xmlns:c="http://schemas.openxmlformats.org/drawingml/2006/chart" xmlns:r="http://schemas.openxmlformats.org/officeDocument/2006/relationships" r:id="rId3"/>
          </a:graphicData>
        </a:graphic>
      </p:graphicFrame>
      <p:sp>
        <p:nvSpPr>
          <p:cNvPr id="30" name="テキスト ボックス 29"/>
          <p:cNvSpPr txBox="1"/>
          <p:nvPr/>
        </p:nvSpPr>
        <p:spPr>
          <a:xfrm>
            <a:off x="107504" y="6362831"/>
            <a:ext cx="3960440" cy="338554"/>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（平成</a:t>
            </a:r>
            <a:r>
              <a:rPr lang="en-US" altLang="ja-JP" sz="1600" dirty="0">
                <a:latin typeface="メイリオ" panose="020B0604030504040204" pitchFamily="50" charset="-128"/>
                <a:ea typeface="メイリオ" panose="020B0604030504040204" pitchFamily="50" charset="-128"/>
              </a:rPr>
              <a:t>23</a:t>
            </a:r>
            <a:r>
              <a:rPr lang="ja-JP" altLang="en-US" sz="1600" dirty="0">
                <a:latin typeface="メイリオ" panose="020B0604030504040204" pitchFamily="50" charset="-128"/>
                <a:ea typeface="メイリオ" panose="020B0604030504040204" pitchFamily="50" charset="-128"/>
              </a:rPr>
              <a:t>年度 全国母子世帯等調査）</a:t>
            </a:r>
          </a:p>
        </p:txBody>
      </p:sp>
      <p:sp>
        <p:nvSpPr>
          <p:cNvPr id="31" name="角丸四角形吹き出し 30"/>
          <p:cNvSpPr/>
          <p:nvPr/>
        </p:nvSpPr>
        <p:spPr>
          <a:xfrm>
            <a:off x="5148064" y="3717032"/>
            <a:ext cx="1728192" cy="648072"/>
          </a:xfrm>
          <a:prstGeom prst="wedgeRoundRectCallout">
            <a:avLst>
              <a:gd name="adj1" fmla="val -36816"/>
              <a:gd name="adj2" fmla="val 10953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b="1" dirty="0" smtClean="0">
                <a:solidFill>
                  <a:schemeClr val="tx1"/>
                </a:solidFill>
              </a:rPr>
              <a:t>７９．１</a:t>
            </a:r>
            <a:endParaRPr kumimoji="1" lang="ja-JP" altLang="en-US" sz="3200" b="1" dirty="0">
              <a:solidFill>
                <a:schemeClr val="tx1"/>
              </a:solidFill>
            </a:endParaRPr>
          </a:p>
        </p:txBody>
      </p:sp>
      <p:cxnSp>
        <p:nvCxnSpPr>
          <p:cNvPr id="6" name="直線コネクタ 5"/>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323528" y="1196752"/>
            <a:ext cx="8208912"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⑨養育費の取決めの有無</a:t>
            </a:r>
            <a:endParaRPr lang="en-US" altLang="ja-JP" sz="3200" dirty="0" smtClean="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539552" y="260648"/>
            <a:ext cx="763284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ひとり親家庭の抱える問題点</a:t>
            </a:r>
            <a:endParaRPr lang="en-US" altLang="ja-JP"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3517583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179512" y="2012950"/>
            <a:ext cx="8723312" cy="4073098"/>
          </a:xfrm>
        </p:spPr>
        <p:txBody>
          <a:bodyPr>
            <a:normAutofit fontScale="85000" lnSpcReduction="10000"/>
          </a:bodyPr>
          <a:lstStyle/>
          <a:p>
            <a:r>
              <a:rPr kumimoji="1" lang="ja-JP" altLang="en-US" dirty="0" smtClean="0">
                <a:latin typeface="メイリオ" panose="020B0604030504040204" pitchFamily="50" charset="-128"/>
                <a:ea typeface="メイリオ" panose="020B0604030504040204" pitchFamily="50" charset="-128"/>
              </a:rPr>
              <a:t>母子世帯</a:t>
            </a:r>
            <a:endParaRPr kumimoji="1" lang="en-US" altLang="ja-JP" dirty="0" smtClean="0">
              <a:latin typeface="メイリオ" panose="020B0604030504040204" pitchFamily="50" charset="-128"/>
              <a:ea typeface="メイリオ" panose="020B0604030504040204" pitchFamily="50" charset="-128"/>
            </a:endParaRPr>
          </a:p>
          <a:p>
            <a:pPr marL="400050" lvl="1" indent="0">
              <a:buNone/>
            </a:pPr>
            <a:r>
              <a:rPr lang="ja-JP" altLang="en-US" b="1" u="sng" dirty="0" smtClean="0">
                <a:solidFill>
                  <a:srgbClr val="FF0000"/>
                </a:solidFill>
                <a:latin typeface="メイリオ" panose="020B0604030504040204" pitchFamily="50" charset="-128"/>
                <a:ea typeface="メイリオ" panose="020B0604030504040204" pitchFamily="50" charset="-128"/>
              </a:rPr>
              <a:t>１位</a:t>
            </a:r>
            <a:r>
              <a:rPr lang="en-US" altLang="ja-JP" u="sng" dirty="0">
                <a:latin typeface="メイリオ" panose="020B0604030504040204" pitchFamily="50" charset="-128"/>
                <a:ea typeface="メイリオ" panose="020B0604030504040204" pitchFamily="50" charset="-128"/>
              </a:rPr>
              <a:t>:</a:t>
            </a:r>
            <a:r>
              <a:rPr lang="ja-JP" altLang="en-US" b="1" u="sng" dirty="0" smtClean="0">
                <a:latin typeface="メイリオ" panose="020B0604030504040204" pitchFamily="50" charset="-128"/>
                <a:ea typeface="メイリオ" panose="020B0604030504040204" pitchFamily="50" charset="-128"/>
              </a:rPr>
              <a:t>相手の支払い能力及び意思がないと思った</a:t>
            </a:r>
            <a:r>
              <a:rPr lang="en-US" altLang="ja-JP" u="sng" dirty="0" smtClean="0">
                <a:latin typeface="メイリオ" panose="020B0604030504040204" pitchFamily="50" charset="-128"/>
                <a:ea typeface="メイリオ" panose="020B0604030504040204" pitchFamily="50" charset="-128"/>
              </a:rPr>
              <a:t>(48.6%)</a:t>
            </a:r>
          </a:p>
          <a:p>
            <a:pPr marL="400050" lvl="1" indent="0">
              <a:buNone/>
            </a:pPr>
            <a:r>
              <a:rPr kumimoji="1" lang="ja-JP" altLang="en-US" dirty="0" smtClean="0">
                <a:latin typeface="メイリオ" panose="020B0604030504040204" pitchFamily="50" charset="-128"/>
                <a:ea typeface="メイリオ" panose="020B0604030504040204" pitchFamily="50" charset="-128"/>
              </a:rPr>
              <a:t>２位</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相手と関わりたくない</a:t>
            </a:r>
            <a:r>
              <a:rPr kumimoji="1" lang="en-US" altLang="ja-JP" dirty="0" smtClean="0">
                <a:latin typeface="メイリオ" panose="020B0604030504040204" pitchFamily="50" charset="-128"/>
                <a:ea typeface="メイリオ" panose="020B0604030504040204" pitchFamily="50" charset="-128"/>
              </a:rPr>
              <a:t>(23.1%)</a:t>
            </a:r>
          </a:p>
          <a:p>
            <a:pPr marL="400050" lvl="1" indent="0">
              <a:buNone/>
            </a:pPr>
            <a:r>
              <a:rPr lang="ja-JP" altLang="en-US" dirty="0" smtClean="0">
                <a:latin typeface="メイリオ" panose="020B0604030504040204" pitchFamily="50" charset="-128"/>
                <a:ea typeface="メイリオ" panose="020B0604030504040204" pitchFamily="50" charset="-128"/>
              </a:rPr>
              <a:t>３位</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取決めがまとまらなかった</a:t>
            </a:r>
            <a:r>
              <a:rPr lang="en-US" altLang="ja-JP" dirty="0" smtClean="0">
                <a:latin typeface="メイリオ" panose="020B0604030504040204" pitchFamily="50" charset="-128"/>
                <a:ea typeface="メイリオ" panose="020B0604030504040204" pitchFamily="50" charset="-128"/>
              </a:rPr>
              <a:t>(8.0%)</a:t>
            </a:r>
          </a:p>
          <a:p>
            <a:endParaRPr kumimoji="1" lang="en-US" altLang="ja-JP"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父子世帯</a:t>
            </a:r>
            <a:endParaRPr lang="en-US" altLang="ja-JP" dirty="0" smtClean="0">
              <a:latin typeface="メイリオ" panose="020B0604030504040204" pitchFamily="50" charset="-128"/>
              <a:ea typeface="メイリオ" panose="020B0604030504040204" pitchFamily="50" charset="-128"/>
            </a:endParaRPr>
          </a:p>
          <a:p>
            <a:pPr marL="400050" lvl="1" indent="0">
              <a:buNone/>
            </a:pPr>
            <a:r>
              <a:rPr kumimoji="1" lang="ja-JP" altLang="en-US" b="1" u="sng" dirty="0" smtClean="0">
                <a:solidFill>
                  <a:srgbClr val="FF0000"/>
                </a:solidFill>
                <a:latin typeface="メイリオ" panose="020B0604030504040204" pitchFamily="50" charset="-128"/>
                <a:ea typeface="メイリオ" panose="020B0604030504040204" pitchFamily="50" charset="-128"/>
              </a:rPr>
              <a:t>１位</a:t>
            </a:r>
            <a:r>
              <a:rPr kumimoji="1" lang="en-US" altLang="ja-JP" u="sng" dirty="0" smtClean="0">
                <a:latin typeface="メイリオ" panose="020B0604030504040204" pitchFamily="50" charset="-128"/>
                <a:ea typeface="メイリオ" panose="020B0604030504040204" pitchFamily="50" charset="-128"/>
              </a:rPr>
              <a:t>:</a:t>
            </a:r>
            <a:r>
              <a:rPr kumimoji="1" lang="ja-JP" altLang="en-US" b="1" u="sng" dirty="0" smtClean="0">
                <a:latin typeface="メイリオ" panose="020B0604030504040204" pitchFamily="50" charset="-128"/>
                <a:ea typeface="メイリオ" panose="020B0604030504040204" pitchFamily="50" charset="-128"/>
              </a:rPr>
              <a:t>相手の支払い能力及び意思がないと思った</a:t>
            </a:r>
            <a:r>
              <a:rPr kumimoji="1" lang="en-US" altLang="ja-JP" u="sng" dirty="0" smtClean="0">
                <a:latin typeface="メイリオ" panose="020B0604030504040204" pitchFamily="50" charset="-128"/>
                <a:ea typeface="メイリオ" panose="020B0604030504040204" pitchFamily="50" charset="-128"/>
              </a:rPr>
              <a:t>(34.8%)</a:t>
            </a:r>
          </a:p>
          <a:p>
            <a:pPr marL="400050" lvl="1" indent="0">
              <a:buNone/>
            </a:pPr>
            <a:r>
              <a:rPr lang="ja-JP" altLang="en-US" dirty="0" smtClean="0">
                <a:latin typeface="メイリオ" panose="020B0604030504040204" pitchFamily="50" charset="-128"/>
                <a:ea typeface="メイリオ" panose="020B0604030504040204" pitchFamily="50" charset="-128"/>
              </a:rPr>
              <a:t>２位</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自分の収入で経済的な問題がないと思った</a:t>
            </a:r>
            <a:r>
              <a:rPr lang="en-US" altLang="ja-JP" dirty="0" smtClean="0">
                <a:latin typeface="メイリオ" panose="020B0604030504040204" pitchFamily="50" charset="-128"/>
                <a:ea typeface="メイリオ" panose="020B0604030504040204" pitchFamily="50" charset="-128"/>
              </a:rPr>
              <a:t>(21.5%)</a:t>
            </a:r>
          </a:p>
          <a:p>
            <a:pPr marL="400050" lvl="1" indent="0">
              <a:buNone/>
            </a:pPr>
            <a:r>
              <a:rPr kumimoji="1" lang="ja-JP" altLang="en-US" dirty="0" smtClean="0">
                <a:latin typeface="メイリオ" panose="020B0604030504040204" pitchFamily="50" charset="-128"/>
                <a:ea typeface="メイリオ" panose="020B0604030504040204" pitchFamily="50" charset="-128"/>
              </a:rPr>
              <a:t>３位</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相手と関わりたくない</a:t>
            </a:r>
            <a:r>
              <a:rPr kumimoji="1" lang="en-US" altLang="ja-JP" dirty="0" smtClean="0">
                <a:latin typeface="メイリオ" panose="020B0604030504040204" pitchFamily="50" charset="-128"/>
                <a:ea typeface="メイリオ" panose="020B0604030504040204" pitchFamily="50" charset="-128"/>
              </a:rPr>
              <a:t>(17.0%)</a:t>
            </a:r>
            <a:endParaRPr kumimoji="1" lang="ja-JP" altLang="en-US"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539552" y="260648"/>
            <a:ext cx="763284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ひとり親家庭の抱える問題点</a:t>
            </a:r>
            <a:endParaRPr lang="en-US" altLang="ja-JP"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endParaRPr>
          </a:p>
        </p:txBody>
      </p:sp>
      <p:sp>
        <p:nvSpPr>
          <p:cNvPr id="7" name="テキスト ボックス 6"/>
          <p:cNvSpPr txBox="1"/>
          <p:nvPr/>
        </p:nvSpPr>
        <p:spPr>
          <a:xfrm>
            <a:off x="323528" y="1196752"/>
            <a:ext cx="8208912"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⑩なぜ</a:t>
            </a:r>
            <a:r>
              <a:rPr lang="en-US" altLang="ja-JP" sz="3200"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a:t>
            </a:r>
            <a:endParaRPr lang="en-US" altLang="ja-JP" sz="3200" dirty="0" smtClean="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251520" y="6132805"/>
            <a:ext cx="3995936"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（平成</a:t>
            </a:r>
            <a:r>
              <a:rPr lang="en-US" altLang="ja-JP" dirty="0">
                <a:latin typeface="メイリオ" panose="020B0604030504040204" pitchFamily="50" charset="-128"/>
                <a:ea typeface="メイリオ" panose="020B0604030504040204" pitchFamily="50" charset="-128"/>
              </a:rPr>
              <a:t>23</a:t>
            </a:r>
            <a:r>
              <a:rPr lang="ja-JP" altLang="en-US" dirty="0">
                <a:latin typeface="メイリオ" panose="020B0604030504040204" pitchFamily="50" charset="-128"/>
                <a:ea typeface="メイリオ" panose="020B0604030504040204" pitchFamily="50" charset="-128"/>
              </a:rPr>
              <a:t>年度 全国母子世帯等調査）</a:t>
            </a:r>
          </a:p>
        </p:txBody>
      </p:sp>
    </p:spTree>
    <p:extLst>
      <p:ext uri="{BB962C8B-B14F-4D97-AF65-F5344CB8AC3E}">
        <p14:creationId xmlns:p14="http://schemas.microsoft.com/office/powerpoint/2010/main" val="1482221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extLst>
              <a:ext uri="{28A0092B-C50C-407E-A947-70E740481C1C}">
                <a14:useLocalDpi xmlns:a14="http://schemas.microsoft.com/office/drawing/2010/main" val="0"/>
              </a:ext>
            </a:extLst>
          </a:blip>
          <a:srcRect l="275"/>
          <a:stretch/>
        </p:blipFill>
        <p:spPr>
          <a:xfrm>
            <a:off x="407862" y="1947511"/>
            <a:ext cx="8206930" cy="3267371"/>
          </a:xfrm>
        </p:spPr>
      </p:pic>
      <p:sp>
        <p:nvSpPr>
          <p:cNvPr id="8" name="角丸四角形 7"/>
          <p:cNvSpPr/>
          <p:nvPr/>
        </p:nvSpPr>
        <p:spPr>
          <a:xfrm>
            <a:off x="4283968" y="1974823"/>
            <a:ext cx="864096" cy="1872208"/>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295955" y="5512353"/>
            <a:ext cx="8496944" cy="400110"/>
          </a:xfrm>
          <a:prstGeom prst="rect">
            <a:avLst/>
          </a:prstGeom>
          <a:noFill/>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（平成</a:t>
            </a:r>
            <a:r>
              <a:rPr lang="en-US" altLang="ja-JP" sz="2000" dirty="0" smtClean="0">
                <a:latin typeface="メイリオ" panose="020B0604030504040204" pitchFamily="50" charset="-128"/>
                <a:ea typeface="メイリオ" panose="020B0604030504040204" pitchFamily="50" charset="-128"/>
              </a:rPr>
              <a:t>23</a:t>
            </a:r>
            <a:r>
              <a:rPr lang="ja-JP" altLang="en-US" sz="2000" dirty="0" smtClean="0">
                <a:latin typeface="メイリオ" panose="020B0604030504040204" pitchFamily="50" charset="-128"/>
                <a:ea typeface="メイリオ" panose="020B0604030504040204" pitchFamily="50" charset="-128"/>
              </a:rPr>
              <a:t>年度 全国母子世帯等調査）</a:t>
            </a:r>
            <a:endParaRPr lang="en-US" altLang="ja-JP" sz="2000" dirty="0" smtClean="0">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539552" y="260648"/>
            <a:ext cx="763284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ひとり親家庭の抱える問題点</a:t>
            </a:r>
            <a:endParaRPr lang="en-US" altLang="ja-JP"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endParaRPr>
          </a:p>
        </p:txBody>
      </p:sp>
      <p:sp>
        <p:nvSpPr>
          <p:cNvPr id="9" name="テキスト ボックス 8"/>
          <p:cNvSpPr txBox="1"/>
          <p:nvPr/>
        </p:nvSpPr>
        <p:spPr>
          <a:xfrm>
            <a:off x="323528" y="1196752"/>
            <a:ext cx="8208912"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⑪ひとり親家庭の抱える悩み</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6575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6" presetClass="emph" presetSubtype="0" repeatCount="3000" fill="hold" grpId="1" nodeType="afterEffect">
                                  <p:stCondLst>
                                    <p:cond delay="0"/>
                                  </p:stCondLst>
                                  <p:childTnLst>
                                    <p:animEffect transition="out" filter="fade">
                                      <p:cBhvr>
                                        <p:cTn id="10" dur="500" tmFilter="0, 0; .2, .5; .8, .5; 1, 0"/>
                                        <p:tgtEl>
                                          <p:spTgt spid="8"/>
                                        </p:tgtEl>
                                      </p:cBhvr>
                                    </p:animEffect>
                                    <p:animScale>
                                      <p:cBhvr>
                                        <p:cTn id="1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916832"/>
            <a:ext cx="3857248" cy="4173046"/>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916832"/>
            <a:ext cx="4036872" cy="417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07504" y="6309320"/>
            <a:ext cx="3995936"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（平成</a:t>
            </a:r>
            <a:r>
              <a:rPr lang="en-US" altLang="ja-JP" dirty="0">
                <a:latin typeface="メイリオ" panose="020B0604030504040204" pitchFamily="50" charset="-128"/>
                <a:ea typeface="メイリオ" panose="020B0604030504040204" pitchFamily="50" charset="-128"/>
              </a:rPr>
              <a:t>23</a:t>
            </a:r>
            <a:r>
              <a:rPr lang="ja-JP" altLang="en-US" dirty="0">
                <a:latin typeface="メイリオ" panose="020B0604030504040204" pitchFamily="50" charset="-128"/>
                <a:ea typeface="メイリオ" panose="020B0604030504040204" pitchFamily="50" charset="-128"/>
              </a:rPr>
              <a:t>年度 全国母子世帯等調査）</a:t>
            </a:r>
          </a:p>
        </p:txBody>
      </p:sp>
      <p:cxnSp>
        <p:nvCxnSpPr>
          <p:cNvPr id="6" name="直線コネクタ 5"/>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539552" y="260648"/>
            <a:ext cx="763284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ひとり親家庭の抱える問題点</a:t>
            </a:r>
            <a:endParaRPr lang="en-US" altLang="ja-JP"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endParaRPr>
          </a:p>
        </p:txBody>
      </p:sp>
      <p:sp>
        <p:nvSpPr>
          <p:cNvPr id="9" name="テキスト ボックス 8"/>
          <p:cNvSpPr txBox="1"/>
          <p:nvPr/>
        </p:nvSpPr>
        <p:spPr>
          <a:xfrm>
            <a:off x="323528" y="1196752"/>
            <a:ext cx="8208912"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⑫世帯別の居住形態</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58093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948190"/>
            <a:ext cx="8712968" cy="4525963"/>
          </a:xfrm>
        </p:spPr>
        <p:txBody>
          <a:bodyPr>
            <a:normAutofit lnSpcReduction="10000"/>
          </a:bodyPr>
          <a:lstStyle/>
          <a:p>
            <a:pPr marL="0" indent="0">
              <a:buNone/>
            </a:pPr>
            <a:r>
              <a:rPr kumimoji="1" lang="ja-JP" altLang="en-US" dirty="0" smtClean="0">
                <a:solidFill>
                  <a:schemeClr val="tx1"/>
                </a:solidFill>
                <a:latin typeface="メイリオ" panose="020B0604030504040204" pitchFamily="50" charset="-128"/>
                <a:ea typeface="メイリオ" panose="020B0604030504040204" pitchFamily="50" charset="-128"/>
              </a:rPr>
              <a:t>◇賃貸に住むことなる</a:t>
            </a:r>
          </a:p>
          <a:p>
            <a:pPr marL="400050" lvl="1" indent="0">
              <a:buNone/>
            </a:pPr>
            <a:r>
              <a:rPr lang="ja-JP" altLang="en-US" dirty="0" smtClean="0">
                <a:solidFill>
                  <a:schemeClr val="tx1"/>
                </a:solidFill>
                <a:latin typeface="メイリオ" panose="020B0604030504040204" pitchFamily="50" charset="-128"/>
                <a:ea typeface="メイリオ" panose="020B0604030504040204" pitchFamily="50" charset="-128"/>
              </a:rPr>
              <a:t>→借りるまでの問題</a:t>
            </a:r>
            <a:endParaRPr lang="en-US" altLang="ja-JP" dirty="0" smtClean="0">
              <a:solidFill>
                <a:schemeClr val="tx1"/>
              </a:solidFill>
              <a:latin typeface="メイリオ" panose="020B0604030504040204" pitchFamily="50" charset="-128"/>
              <a:ea typeface="メイリオ" panose="020B0604030504040204" pitchFamily="50" charset="-128"/>
            </a:endParaRPr>
          </a:p>
          <a:p>
            <a:pPr marL="400050" lvl="1" indent="0">
              <a:buNone/>
            </a:pPr>
            <a:r>
              <a:rPr lang="ja-JP" altLang="en-US" dirty="0" smtClean="0">
                <a:solidFill>
                  <a:schemeClr val="tx1"/>
                </a:solidFill>
                <a:latin typeface="メイリオ" panose="020B0604030504040204" pitchFamily="50" charset="-128"/>
                <a:ea typeface="メイリオ" panose="020B0604030504040204" pitchFamily="50" charset="-128"/>
              </a:rPr>
              <a:t>・入居に際して連帯保証人を確保することが困難</a:t>
            </a:r>
            <a:endParaRPr lang="en-US" altLang="ja-JP" dirty="0" smtClean="0">
              <a:solidFill>
                <a:schemeClr val="tx1"/>
              </a:solidFill>
              <a:latin typeface="メイリオ" panose="020B0604030504040204" pitchFamily="50" charset="-128"/>
              <a:ea typeface="メイリオ" panose="020B0604030504040204" pitchFamily="50" charset="-128"/>
            </a:endParaRPr>
          </a:p>
          <a:p>
            <a:pPr marL="400050" lvl="1" indent="0">
              <a:buNone/>
            </a:pPr>
            <a:r>
              <a:rPr lang="ja-JP" altLang="en-US" dirty="0">
                <a:solidFill>
                  <a:schemeClr val="tx1"/>
                </a:solidFill>
                <a:latin typeface="メイリオ" panose="020B0604030504040204" pitchFamily="50" charset="-128"/>
                <a:ea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rPr>
              <a:t>である</a:t>
            </a:r>
            <a:endParaRPr lang="en-US" altLang="ja-JP" dirty="0" smtClean="0">
              <a:solidFill>
                <a:schemeClr val="tx1"/>
              </a:solidFill>
              <a:latin typeface="メイリオ" panose="020B0604030504040204" pitchFamily="50" charset="-128"/>
              <a:ea typeface="メイリオ" panose="020B0604030504040204" pitchFamily="50" charset="-128"/>
            </a:endParaRPr>
          </a:p>
          <a:p>
            <a:pPr marL="400050" lvl="1" indent="0">
              <a:buNone/>
            </a:pPr>
            <a:r>
              <a:rPr lang="ja-JP" altLang="en-US" dirty="0" smtClean="0">
                <a:solidFill>
                  <a:schemeClr val="tx1"/>
                </a:solidFill>
                <a:latin typeface="メイリオ" panose="020B0604030504040204" pitchFamily="50" charset="-128"/>
                <a:ea typeface="メイリオ" panose="020B0604030504040204" pitchFamily="50" charset="-128"/>
              </a:rPr>
              <a:t>・児童がいる世帯の入居が敬遠されやすい</a:t>
            </a:r>
            <a:endParaRPr lang="en-US" altLang="ja-JP" dirty="0" smtClean="0">
              <a:solidFill>
                <a:schemeClr val="tx1"/>
              </a:solidFill>
              <a:latin typeface="メイリオ" panose="020B0604030504040204" pitchFamily="50" charset="-128"/>
              <a:ea typeface="メイリオ" panose="020B0604030504040204" pitchFamily="50" charset="-128"/>
            </a:endParaRPr>
          </a:p>
          <a:p>
            <a:pPr marL="400050" lvl="1" indent="0">
              <a:buNone/>
            </a:pPr>
            <a:r>
              <a:rPr lang="ja-JP" altLang="en-US" dirty="0" smtClean="0">
                <a:solidFill>
                  <a:schemeClr val="tx1"/>
                </a:solidFill>
                <a:latin typeface="メイリオ" panose="020B0604030504040204" pitchFamily="50" charset="-128"/>
                <a:ea typeface="メイリオ" panose="020B0604030504040204" pitchFamily="50" charset="-128"/>
              </a:rPr>
              <a:t>・転居のための資金が確保しにくい</a:t>
            </a:r>
          </a:p>
          <a:p>
            <a:pPr marL="0" indent="0">
              <a:buNone/>
            </a:pPr>
            <a:r>
              <a:rPr lang="ja-JP" altLang="en-US" dirty="0" smtClean="0">
                <a:solidFill>
                  <a:schemeClr val="tx1"/>
                </a:solidFill>
                <a:latin typeface="メイリオ" panose="020B0604030504040204" pitchFamily="50" charset="-128"/>
                <a:ea typeface="メイリオ" panose="020B0604030504040204" pitchFamily="50" charset="-128"/>
              </a:rPr>
              <a:t>　</a:t>
            </a:r>
            <a:endParaRPr lang="en-US" altLang="ja-JP" dirty="0" smtClean="0">
              <a:solidFill>
                <a:schemeClr val="tx1"/>
              </a:solidFill>
              <a:latin typeface="メイリオ" panose="020B0604030504040204" pitchFamily="50" charset="-128"/>
              <a:ea typeface="メイリオ" panose="020B0604030504040204" pitchFamily="50" charset="-128"/>
            </a:endParaRPr>
          </a:p>
          <a:p>
            <a:pPr marL="400050" lvl="1" indent="0">
              <a:buNone/>
            </a:pPr>
            <a:r>
              <a:rPr lang="ja-JP" altLang="en-US" dirty="0" smtClean="0">
                <a:solidFill>
                  <a:schemeClr val="tx1"/>
                </a:solidFill>
                <a:latin typeface="メイリオ" panose="020B0604030504040204" pitchFamily="50" charset="-128"/>
                <a:ea typeface="メイリオ" panose="020B0604030504040204" pitchFamily="50" charset="-128"/>
              </a:rPr>
              <a:t>→家賃の問題</a:t>
            </a:r>
            <a:endParaRPr lang="en-US" altLang="ja-JP" dirty="0" smtClean="0">
              <a:solidFill>
                <a:schemeClr val="tx1"/>
              </a:solidFill>
              <a:latin typeface="メイリオ" panose="020B0604030504040204" pitchFamily="50" charset="-128"/>
              <a:ea typeface="メイリオ" panose="020B0604030504040204" pitchFamily="50" charset="-128"/>
            </a:endParaRPr>
          </a:p>
          <a:p>
            <a:pPr marL="800100" lvl="2" indent="0">
              <a:buNone/>
            </a:pPr>
            <a:r>
              <a:rPr lang="ja-JP" altLang="en-US" dirty="0" smtClean="0">
                <a:solidFill>
                  <a:schemeClr val="tx1"/>
                </a:solidFill>
                <a:latin typeface="メイリオ" panose="020B0604030504040204" pitchFamily="50" charset="-128"/>
                <a:ea typeface="メイリオ" panose="020B0604030504040204" pitchFamily="50" charset="-128"/>
              </a:rPr>
              <a:t>・家計に占める家賃の割合が大きい　　　　　　　　　　　　　</a:t>
            </a:r>
            <a:endParaRPr kumimoji="1" lang="en-US" altLang="ja-JP" dirty="0" smtClean="0">
              <a:solidFill>
                <a:schemeClr val="tx1"/>
              </a:solidFill>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539552" y="260648"/>
            <a:ext cx="763284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ひとり親家庭の抱える問題点</a:t>
            </a:r>
            <a:endParaRPr lang="en-US" altLang="ja-JP"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endParaRPr>
          </a:p>
        </p:txBody>
      </p:sp>
      <p:sp>
        <p:nvSpPr>
          <p:cNvPr id="6" name="テキスト ボックス 5"/>
          <p:cNvSpPr txBox="1"/>
          <p:nvPr/>
        </p:nvSpPr>
        <p:spPr>
          <a:xfrm>
            <a:off x="323528" y="1196752"/>
            <a:ext cx="8208912"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⑬住居に関する問題点</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63544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948190"/>
            <a:ext cx="8229600" cy="4408173"/>
          </a:xfrm>
        </p:spPr>
        <p:txBody>
          <a:bodyPr>
            <a:normAutofit lnSpcReduction="10000"/>
          </a:bodyPr>
          <a:lstStyle/>
          <a:p>
            <a:pPr marL="0" indent="0">
              <a:buNone/>
            </a:pPr>
            <a:r>
              <a:rPr lang="ja-JP" altLang="en-US" sz="3300" dirty="0" smtClean="0">
                <a:solidFill>
                  <a:schemeClr val="tx1"/>
                </a:solidFill>
                <a:latin typeface="メイリオ" panose="020B0604030504040204" pitchFamily="50" charset="-128"/>
                <a:ea typeface="メイリオ" panose="020B0604030504040204" pitchFamily="50" charset="-128"/>
              </a:rPr>
              <a:t>◇稼働所得が低い</a:t>
            </a:r>
            <a:endParaRPr lang="en-US" altLang="ja-JP" sz="3300" dirty="0" smtClean="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sz="2200" dirty="0" smtClean="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3300" dirty="0" smtClean="0">
                <a:solidFill>
                  <a:schemeClr val="tx1"/>
                </a:solidFill>
                <a:latin typeface="メイリオ" panose="020B0604030504040204" pitchFamily="50" charset="-128"/>
                <a:ea typeface="メイリオ" panose="020B0604030504040204" pitchFamily="50" charset="-128"/>
              </a:rPr>
              <a:t>◇養育費の未受給率が高い</a:t>
            </a:r>
            <a:endParaRPr lang="en-US" altLang="ja-JP" sz="3300" dirty="0" smtClean="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sz="2200" dirty="0" smtClean="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3300" dirty="0" smtClean="0">
                <a:solidFill>
                  <a:schemeClr val="tx1"/>
                </a:solidFill>
                <a:latin typeface="メイリオ" panose="020B0604030504040204" pitchFamily="50" charset="-128"/>
                <a:ea typeface="メイリオ" panose="020B0604030504040204" pitchFamily="50" charset="-128"/>
              </a:rPr>
              <a:t>◇養育費への</a:t>
            </a:r>
            <a:r>
              <a:rPr lang="ja-JP" altLang="en-US" sz="3300" dirty="0">
                <a:solidFill>
                  <a:schemeClr val="tx1"/>
                </a:solidFill>
                <a:latin typeface="メイリオ" panose="020B0604030504040204" pitchFamily="50" charset="-128"/>
                <a:ea typeface="メイリオ" panose="020B0604030504040204" pitchFamily="50" charset="-128"/>
              </a:rPr>
              <a:t>認識</a:t>
            </a:r>
            <a:r>
              <a:rPr lang="ja-JP" altLang="en-US" sz="3300" dirty="0" smtClean="0">
                <a:solidFill>
                  <a:schemeClr val="tx1"/>
                </a:solidFill>
                <a:latin typeface="メイリオ" panose="020B0604030504040204" pitchFamily="50" charset="-128"/>
                <a:ea typeface="メイリオ" panose="020B0604030504040204" pitchFamily="50" charset="-128"/>
              </a:rPr>
              <a:t>が薄い</a:t>
            </a:r>
            <a:endParaRPr lang="en-US" altLang="ja-JP" sz="3300" dirty="0" smtClean="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sz="2200" dirty="0" smtClean="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3300" dirty="0" smtClean="0">
                <a:solidFill>
                  <a:schemeClr val="tx1"/>
                </a:solidFill>
                <a:latin typeface="メイリオ" panose="020B0604030504040204" pitchFamily="50" charset="-128"/>
                <a:ea typeface="メイリオ" panose="020B0604030504040204" pitchFamily="50" charset="-128"/>
              </a:rPr>
              <a:t>◇家を賃貸する際の障害が多い</a:t>
            </a:r>
          </a:p>
          <a:p>
            <a:pPr marL="0" indent="0">
              <a:buNone/>
            </a:pPr>
            <a:endParaRPr lang="en-US" altLang="ja-JP" sz="2000" dirty="0" smtClean="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3300" dirty="0" smtClean="0">
                <a:solidFill>
                  <a:schemeClr val="tx1"/>
                </a:solidFill>
                <a:latin typeface="メイリオ" panose="020B0604030504040204" pitchFamily="50" charset="-128"/>
                <a:ea typeface="メイリオ" panose="020B0604030504040204" pitchFamily="50" charset="-128"/>
              </a:rPr>
              <a:t>◇家賃が家計を圧迫する</a:t>
            </a:r>
          </a:p>
          <a:p>
            <a:endParaRPr kumimoji="1" lang="ja-JP" altLang="en-US" sz="3300" dirty="0">
              <a:solidFill>
                <a:schemeClr val="tx1"/>
              </a:solidFill>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539552" y="260648"/>
            <a:ext cx="763284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ひとり親家庭の抱える問題点</a:t>
            </a:r>
            <a:endParaRPr lang="en-US" altLang="ja-JP"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endParaRPr>
          </a:p>
        </p:txBody>
      </p:sp>
      <p:sp>
        <p:nvSpPr>
          <p:cNvPr id="6" name="テキスト ボックス 5"/>
          <p:cNvSpPr txBox="1"/>
          <p:nvPr/>
        </p:nvSpPr>
        <p:spPr>
          <a:xfrm>
            <a:off x="323528" y="1196752"/>
            <a:ext cx="8208912"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⑭ひとり親家庭が抱える問題点</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9511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6" end="6"/>
                                            </p:txEl>
                                          </p:spTgt>
                                        </p:tgtEl>
                                      </p:cBhvr>
                                    </p:animEffect>
                                    <p:animScale>
                                      <p:cBhvr>
                                        <p:cTn id="22" dur="250" autoRev="1" fill="hold"/>
                                        <p:tgtEl>
                                          <p:spTgt spid="3">
                                            <p:txEl>
                                              <p:pRg st="6" end="6"/>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8" end="8"/>
                                            </p:txEl>
                                          </p:spTgt>
                                        </p:tgtEl>
                                      </p:cBhvr>
                                    </p:animEffect>
                                    <p:animScale>
                                      <p:cBhvr>
                                        <p:cTn id="27" dur="250" autoRev="1" fill="hold"/>
                                        <p:tgtEl>
                                          <p:spTgt spid="3">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1299631881"/>
              </p:ext>
            </p:extLst>
          </p:nvPr>
        </p:nvGraphicFramePr>
        <p:xfrm>
          <a:off x="755576" y="1340768"/>
          <a:ext cx="741682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直線コネクタ 4"/>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539552" y="260648"/>
            <a:ext cx="1944216" cy="769441"/>
          </a:xfrm>
          <a:prstGeom prst="rect">
            <a:avLst/>
          </a:prstGeom>
          <a:noFill/>
        </p:spPr>
        <p:txBody>
          <a:bodyPr wrap="square" rtlCol="0">
            <a:spAutoFit/>
          </a:bodyPr>
          <a:lstStyle/>
          <a:p>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目次</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7732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3000" fill="remove" grpId="0" nodeType="withEffect">
                                  <p:stCondLst>
                                    <p:cond delay="0"/>
                                  </p:stCondLst>
                                  <p:childTnLst>
                                    <p:animClr clrSpc="rgb" dir="cw">
                                      <p:cBhvr override="childStyle">
                                        <p:cTn id="6" dur="250" autoRev="1" fill="remove"/>
                                        <p:tgtEl>
                                          <p:spTgt spid="4">
                                            <p:graphicEl>
                                              <a:dgm id="{9CE43082-C40B-4149-BCB0-57017CF3D8C0}"/>
                                            </p:graphicEl>
                                          </p:spTgt>
                                        </p:tgtEl>
                                        <p:attrNameLst>
                                          <p:attrName>style.color</p:attrName>
                                        </p:attrNameLst>
                                      </p:cBhvr>
                                      <p:to>
                                        <a:srgbClr val="FFFF66"/>
                                      </p:to>
                                    </p:animClr>
                                    <p:animClr clrSpc="rgb" dir="cw">
                                      <p:cBhvr>
                                        <p:cTn id="7" dur="250" autoRev="1" fill="remove"/>
                                        <p:tgtEl>
                                          <p:spTgt spid="4">
                                            <p:graphicEl>
                                              <a:dgm id="{9CE43082-C40B-4149-BCB0-57017CF3D8C0}"/>
                                            </p:graphicEl>
                                          </p:spTgt>
                                        </p:tgtEl>
                                        <p:attrNameLst>
                                          <p:attrName>fillcolor</p:attrName>
                                        </p:attrNameLst>
                                      </p:cBhvr>
                                      <p:to>
                                        <a:srgbClr val="FFFF66"/>
                                      </p:to>
                                    </p:animClr>
                                    <p:set>
                                      <p:cBhvr>
                                        <p:cTn id="8" dur="250" autoRev="1" fill="remove"/>
                                        <p:tgtEl>
                                          <p:spTgt spid="4">
                                            <p:graphicEl>
                                              <a:dgm id="{9CE43082-C40B-4149-BCB0-57017CF3D8C0}"/>
                                            </p:graphicEl>
                                          </p:spTgt>
                                        </p:tgtEl>
                                        <p:attrNameLst>
                                          <p:attrName>fill.type</p:attrName>
                                        </p:attrNameLst>
                                      </p:cBhvr>
                                      <p:to>
                                        <p:strVal val="solid"/>
                                      </p:to>
                                    </p:set>
                                    <p:set>
                                      <p:cBhvr>
                                        <p:cTn id="9" dur="250" autoRev="1" fill="remove"/>
                                        <p:tgtEl>
                                          <p:spTgt spid="4">
                                            <p:graphicEl>
                                              <a:dgm id="{9CE43082-C40B-4149-BCB0-57017CF3D8C0}"/>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395536" y="257442"/>
            <a:ext cx="7920880" cy="707886"/>
          </a:xfrm>
          <a:prstGeom prst="rect">
            <a:avLst/>
          </a:prstGeom>
          <a:noFill/>
        </p:spPr>
        <p:txBody>
          <a:bodyPr wrap="square" rtlCol="0">
            <a:spAutoFit/>
          </a:bodyPr>
          <a:lstStyle/>
          <a:p>
            <a:r>
              <a:rPr lang="ja-JP" altLang="en-US" sz="40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ひとり親家庭に対する支援事業者</a:t>
            </a:r>
            <a:endParaRPr kumimoji="1" lang="ja-JP" altLang="en-US" sz="16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43508" y="2924944"/>
            <a:ext cx="8784976" cy="1446550"/>
          </a:xfrm>
          <a:prstGeom prst="rect">
            <a:avLst/>
          </a:prstGeom>
          <a:noFill/>
        </p:spPr>
        <p:txBody>
          <a:bodyPr wrap="square" rtlCol="0">
            <a:spAutoFit/>
          </a:bodyPr>
          <a:lstStyle/>
          <a:p>
            <a:pPr algn="ctr"/>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a:t>
            </a:r>
            <a:endParaRPr lang="en-US" altLang="ja-JP"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endParaRPr>
          </a:p>
          <a:p>
            <a:pPr algn="ctr"/>
            <a:r>
              <a:rPr kumimoji="1"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経済・就労支援</a:t>
            </a:r>
            <a:r>
              <a:rPr kumimoji="1"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関係</a:t>
            </a:r>
            <a:r>
              <a:rPr kumimoji="1"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の主な事業者</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43320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87424"/>
            <a:ext cx="8229600" cy="1143000"/>
          </a:xfrm>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a:xfrm>
            <a:off x="539552" y="1468811"/>
            <a:ext cx="8229600" cy="5145435"/>
          </a:xfrm>
        </p:spPr>
        <p:txBody>
          <a:bodyPr>
            <a:normAutofit/>
          </a:bodyPr>
          <a:lstStyle/>
          <a:p>
            <a:pPr>
              <a:buNone/>
            </a:pPr>
            <a:r>
              <a:rPr kumimoji="1" lang="ja-JP" altLang="en-US" dirty="0" smtClean="0">
                <a:latin typeface="メイリオ" panose="020B0604030504040204" pitchFamily="50" charset="-128"/>
                <a:ea typeface="メイリオ" panose="020B0604030504040204" pitchFamily="50" charset="-128"/>
              </a:rPr>
              <a:t>１　児童扶養手当の支給</a:t>
            </a:r>
            <a:endParaRPr kumimoji="1" lang="en-US" altLang="ja-JP" dirty="0" smtClean="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a:buNone/>
            </a:pPr>
            <a:r>
              <a:rPr lang="ja-JP" altLang="en-US" dirty="0">
                <a:latin typeface="メイリオ" panose="020B0604030504040204" pitchFamily="50" charset="-128"/>
                <a:ea typeface="メイリオ" panose="020B0604030504040204" pitchFamily="50" charset="-128"/>
              </a:rPr>
              <a:t>２</a:t>
            </a:r>
            <a:r>
              <a:rPr lang="ja-JP" altLang="en-US" dirty="0" smtClean="0">
                <a:latin typeface="メイリオ" panose="020B0604030504040204" pitchFamily="50" charset="-128"/>
                <a:ea typeface="メイリオ" panose="020B0604030504040204" pitchFamily="50" charset="-128"/>
              </a:rPr>
              <a:t>　養育費相談支援センターの設置</a:t>
            </a:r>
            <a:endParaRPr lang="en-US" altLang="ja-JP" dirty="0" smtClean="0">
              <a:latin typeface="メイリオ" panose="020B0604030504040204" pitchFamily="50" charset="-128"/>
              <a:ea typeface="メイリオ" panose="020B0604030504040204" pitchFamily="50" charset="-128"/>
            </a:endParaRPr>
          </a:p>
          <a:p>
            <a:pPr>
              <a:buNone/>
            </a:pPr>
            <a:endParaRPr lang="en-US" altLang="ja-JP" dirty="0">
              <a:latin typeface="メイリオ" panose="020B0604030504040204" pitchFamily="50" charset="-128"/>
              <a:ea typeface="メイリオ" panose="020B0604030504040204" pitchFamily="50" charset="-128"/>
            </a:endParaRPr>
          </a:p>
          <a:p>
            <a:pPr>
              <a:buNone/>
            </a:pPr>
            <a:endParaRPr lang="en-US" altLang="ja-JP" dirty="0" smtClean="0">
              <a:latin typeface="メイリオ" panose="020B0604030504040204" pitchFamily="50" charset="-128"/>
              <a:ea typeface="メイリオ" panose="020B0604030504040204" pitchFamily="50" charset="-128"/>
            </a:endParaRPr>
          </a:p>
          <a:p>
            <a:pPr>
              <a:buNone/>
            </a:pPr>
            <a:r>
              <a:rPr lang="ja-JP" altLang="en-US" dirty="0">
                <a:latin typeface="メイリオ" panose="020B0604030504040204" pitchFamily="50" charset="-128"/>
                <a:ea typeface="メイリオ" panose="020B0604030504040204" pitchFamily="50" charset="-128"/>
              </a:rPr>
              <a:t>３</a:t>
            </a:r>
            <a:r>
              <a:rPr lang="ja-JP" altLang="en-US" dirty="0" smtClean="0">
                <a:latin typeface="メイリオ" panose="020B0604030504040204" pitchFamily="50" charset="-128"/>
                <a:ea typeface="メイリオ" panose="020B0604030504040204" pitchFamily="50" charset="-128"/>
              </a:rPr>
              <a:t>　マザーズハローワーク</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95536" y="257442"/>
            <a:ext cx="7920880" cy="707886"/>
          </a:xfrm>
          <a:prstGeom prst="rect">
            <a:avLst/>
          </a:prstGeom>
          <a:noFill/>
        </p:spPr>
        <p:txBody>
          <a:bodyPr wrap="square" rtlCol="0">
            <a:spAutoFit/>
          </a:bodyPr>
          <a:lstStyle/>
          <a:p>
            <a:r>
              <a:rPr lang="ja-JP" altLang="en-US" sz="40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ひとり親家庭に対する支援事業者</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04939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21196" y="1844824"/>
            <a:ext cx="8229600" cy="3096344"/>
          </a:xfrm>
        </p:spPr>
        <p:txBody>
          <a:bodyPr>
            <a:normAutofit fontScale="85000" lnSpcReduction="10000"/>
          </a:bodyPr>
          <a:lstStyle/>
          <a:p>
            <a:r>
              <a:rPr lang="ja-JP" altLang="en-US" b="1" u="sng" dirty="0" smtClean="0">
                <a:latin typeface="メイリオ" panose="020B0604030504040204" pitchFamily="50" charset="-128"/>
                <a:ea typeface="メイリオ" panose="020B0604030504040204" pitchFamily="50" charset="-128"/>
              </a:rPr>
              <a:t>目的</a:t>
            </a:r>
            <a:r>
              <a:rPr lang="ja-JP" altLang="en-US" dirty="0">
                <a:latin typeface="メイリオ" panose="020B0604030504040204" pitchFamily="50" charset="-128"/>
                <a:ea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離婚等によりひとり親になった母子または父子世帯に児童の福祉のために一定の手当を支給する。</a:t>
            </a:r>
            <a:endParaRPr lang="en-US" altLang="ja-JP" dirty="0" smtClean="0">
              <a:latin typeface="メイリオ" panose="020B0604030504040204" pitchFamily="50" charset="-128"/>
              <a:ea typeface="メイリオ" panose="020B0604030504040204" pitchFamily="50" charset="-128"/>
            </a:endParaRPr>
          </a:p>
          <a:p>
            <a:endParaRPr lang="en-US" altLang="ja-JP" sz="1400" b="1" u="sng" dirty="0">
              <a:latin typeface="メイリオ" panose="020B0604030504040204" pitchFamily="50" charset="-128"/>
              <a:ea typeface="メイリオ" panose="020B0604030504040204" pitchFamily="50" charset="-128"/>
            </a:endParaRPr>
          </a:p>
          <a:p>
            <a:r>
              <a:rPr lang="ja-JP" altLang="en-US" b="1" u="sng" dirty="0" smtClean="0">
                <a:latin typeface="メイリオ" panose="020B0604030504040204" pitchFamily="50" charset="-128"/>
                <a:ea typeface="メイリオ" panose="020B0604030504040204" pitchFamily="50" charset="-128"/>
              </a:rPr>
              <a:t>所得制限</a:t>
            </a:r>
            <a:r>
              <a:rPr lang="ja-JP" altLang="en-US" dirty="0" smtClean="0">
                <a:latin typeface="メイリオ" panose="020B0604030504040204" pitchFamily="50" charset="-128"/>
                <a:ea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満額支給は親の収入が１３０万円、一部支給は</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３６５万円までとされている。</a:t>
            </a:r>
            <a:endParaRPr lang="ja-JP" altLang="en-US" b="1" u="sng" dirty="0">
              <a:latin typeface="メイリオ" panose="020B0604030504040204" pitchFamily="50" charset="-128"/>
              <a:ea typeface="メイリオ" panose="020B0604030504040204" pitchFamily="50" charset="-128"/>
            </a:endParaRPr>
          </a:p>
        </p:txBody>
      </p:sp>
      <p:graphicFrame>
        <p:nvGraphicFramePr>
          <p:cNvPr id="4" name="グラフ 3"/>
          <p:cNvGraphicFramePr/>
          <p:nvPr/>
        </p:nvGraphicFramePr>
        <p:xfrm>
          <a:off x="1403648" y="4393952"/>
          <a:ext cx="6096000" cy="24640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p:nvPr>
            <p:extLst>
              <p:ext uri="{D42A27DB-BD31-4B8C-83A1-F6EECF244321}">
                <p14:modId xmlns:p14="http://schemas.microsoft.com/office/powerpoint/2010/main" val="3447222570"/>
              </p:ext>
            </p:extLst>
          </p:nvPr>
        </p:nvGraphicFramePr>
        <p:xfrm>
          <a:off x="827584" y="4797152"/>
          <a:ext cx="7224464" cy="192062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直線コネクタ 6"/>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323528" y="1196752"/>
            <a:ext cx="8208912"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①児童扶養手当の仕組み</a:t>
            </a:r>
            <a:endParaRPr lang="en-US" altLang="ja-JP" sz="3200" dirty="0" smtClean="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95536" y="257442"/>
            <a:ext cx="7920880" cy="707886"/>
          </a:xfrm>
          <a:prstGeom prst="rect">
            <a:avLst/>
          </a:prstGeom>
          <a:noFill/>
        </p:spPr>
        <p:txBody>
          <a:bodyPr wrap="square" rtlCol="0">
            <a:spAutoFit/>
          </a:bodyPr>
          <a:lstStyle/>
          <a:p>
            <a:r>
              <a:rPr lang="ja-JP" altLang="en-US" sz="40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ひとり親家庭に対する支援事業者</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7740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27584" y="2059248"/>
            <a:ext cx="7883612" cy="4154984"/>
          </a:xfrm>
          <a:prstGeom prst="rect">
            <a:avLst/>
          </a:prstGeom>
          <a:noFill/>
        </p:spPr>
        <p:txBody>
          <a:bodyPr wrap="square" rtlCol="0">
            <a:spAutoFit/>
          </a:bodyPr>
          <a:lstStyle/>
          <a:p>
            <a:r>
              <a:rPr kumimoji="1" lang="ja-JP" altLang="en-US" sz="6600" dirty="0" smtClean="0">
                <a:latin typeface="メイリオ" panose="020B0604030504040204" pitchFamily="50" charset="-128"/>
                <a:ea typeface="メイリオ" panose="020B0604030504040204" pitchFamily="50" charset="-128"/>
              </a:rPr>
              <a:t>貧困に苦しんでいる</a:t>
            </a:r>
            <a:endParaRPr kumimoji="1" lang="en-US" altLang="ja-JP" sz="6600" dirty="0" smtClean="0">
              <a:latin typeface="メイリオ" panose="020B0604030504040204" pitchFamily="50" charset="-128"/>
              <a:ea typeface="メイリオ" panose="020B0604030504040204" pitchFamily="50" charset="-128"/>
            </a:endParaRPr>
          </a:p>
          <a:p>
            <a:r>
              <a:rPr kumimoji="1" lang="ja-JP" altLang="en-US" sz="6600" dirty="0" smtClean="0">
                <a:latin typeface="メイリオ" panose="020B0604030504040204" pitchFamily="50" charset="-128"/>
                <a:ea typeface="メイリオ" panose="020B0604030504040204" pitchFamily="50" charset="-128"/>
              </a:rPr>
              <a:t>子どもたちの声を</a:t>
            </a:r>
            <a:endParaRPr kumimoji="1" lang="en-US" altLang="ja-JP" sz="6600" dirty="0" smtClean="0">
              <a:latin typeface="メイリオ" panose="020B0604030504040204" pitchFamily="50" charset="-128"/>
              <a:ea typeface="メイリオ" panose="020B0604030504040204" pitchFamily="50" charset="-128"/>
            </a:endParaRPr>
          </a:p>
          <a:p>
            <a:r>
              <a:rPr kumimoji="1" lang="ja-JP" altLang="en-US" sz="6600" dirty="0" smtClean="0">
                <a:latin typeface="メイリオ" panose="020B0604030504040204" pitchFamily="50" charset="-128"/>
                <a:ea typeface="メイリオ" panose="020B0604030504040204" pitchFamily="50" charset="-128"/>
              </a:rPr>
              <a:t>聞いたことは</a:t>
            </a:r>
            <a:endParaRPr kumimoji="1" lang="en-US" altLang="ja-JP" sz="6600" dirty="0" smtClean="0">
              <a:latin typeface="メイリオ" panose="020B0604030504040204" pitchFamily="50" charset="-128"/>
              <a:ea typeface="メイリオ" panose="020B0604030504040204" pitchFamily="50" charset="-128"/>
            </a:endParaRPr>
          </a:p>
          <a:p>
            <a:r>
              <a:rPr kumimoji="1" lang="ja-JP" altLang="en-US" sz="6600" dirty="0" smtClean="0">
                <a:latin typeface="メイリオ" panose="020B0604030504040204" pitchFamily="50" charset="-128"/>
                <a:ea typeface="メイリオ" panose="020B0604030504040204" pitchFamily="50" charset="-128"/>
              </a:rPr>
              <a:t>ありますか？？</a:t>
            </a:r>
            <a:endParaRPr kumimoji="1" lang="ja-JP" altLang="en-US" sz="6600" dirty="0">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flipH="1">
            <a:off x="251520" y="9807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539552" y="260648"/>
            <a:ext cx="7416824"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子どもの貧困の概要</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30870" y="1196823"/>
            <a:ext cx="3917094" cy="646331"/>
          </a:xfrm>
          <a:prstGeom prst="rect">
            <a:avLst/>
          </a:prstGeom>
          <a:noFill/>
        </p:spPr>
        <p:txBody>
          <a:bodyPr wrap="square" rtlCol="0">
            <a:spAutoFit/>
          </a:bodyPr>
          <a:lstStyle/>
          <a:p>
            <a:r>
              <a:rPr lang="ja-JP" altLang="en-US" sz="3600" dirty="0" smtClean="0">
                <a:latin typeface="メイリオ" panose="020B0604030504040204" pitchFamily="50" charset="-128"/>
                <a:ea typeface="メイリオ" panose="020B0604030504040204" pitchFamily="50" charset="-128"/>
              </a:rPr>
              <a:t>①はじめ</a:t>
            </a:r>
            <a:r>
              <a:rPr lang="ja-JP" altLang="en-US" sz="3600" dirty="0">
                <a:latin typeface="メイリオ" panose="020B0604030504040204" pitchFamily="50" charset="-128"/>
                <a:ea typeface="メイリオ" panose="020B0604030504040204" pitchFamily="50" charset="-128"/>
              </a:rPr>
              <a:t>に</a:t>
            </a:r>
            <a:endParaRPr kumimoji="1" lang="ja-JP" altLang="en-US"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44893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00354" y="4244195"/>
            <a:ext cx="8471284" cy="2080658"/>
          </a:xfrm>
          <a:prstGeom prst="rect">
            <a:avLst/>
          </a:prstGeom>
          <a:noFill/>
          <a:ln w="9525">
            <a:noFill/>
            <a:miter lim="800000"/>
            <a:headEnd/>
            <a:tailEnd/>
          </a:ln>
        </p:spPr>
      </p:pic>
      <p:sp>
        <p:nvSpPr>
          <p:cNvPr id="5" name="コンテンツ プレースホルダ 4"/>
          <p:cNvSpPr>
            <a:spLocks noGrp="1"/>
          </p:cNvSpPr>
          <p:nvPr>
            <p:ph idx="1"/>
          </p:nvPr>
        </p:nvSpPr>
        <p:spPr>
          <a:xfrm>
            <a:off x="493204" y="1983634"/>
            <a:ext cx="8229600" cy="2260848"/>
          </a:xfrm>
        </p:spPr>
        <p:txBody>
          <a:bodyPr>
            <a:normAutofit fontScale="92500" lnSpcReduction="10000"/>
          </a:bodyPr>
          <a:lstStyle/>
          <a:p>
            <a:r>
              <a:rPr lang="ja-JP" altLang="en-US" dirty="0" smtClean="0">
                <a:latin typeface="メイリオ" panose="020B0604030504040204" pitchFamily="50" charset="-128"/>
                <a:ea typeface="メイリオ" panose="020B0604030504040204" pitchFamily="50" charset="-128"/>
              </a:rPr>
              <a:t>満額支給の場合手当は月４２０００円。受給者の約</a:t>
            </a:r>
            <a:r>
              <a:rPr lang="en-US" altLang="ja-JP" dirty="0" smtClean="0">
                <a:latin typeface="メイリオ" panose="020B0604030504040204" pitchFamily="50" charset="-128"/>
                <a:ea typeface="メイリオ" panose="020B0604030504040204" pitchFamily="50" charset="-128"/>
              </a:rPr>
              <a:t>85</a:t>
            </a:r>
            <a:r>
              <a:rPr lang="ja-JP" altLang="en-US" dirty="0" smtClean="0">
                <a:latin typeface="メイリオ" panose="020B0604030504040204" pitchFamily="50" charset="-128"/>
                <a:ea typeface="メイリオ" panose="020B0604030504040204" pitchFamily="50" charset="-128"/>
              </a:rPr>
              <a:t>％が</a:t>
            </a:r>
            <a:r>
              <a:rPr kumimoji="1" lang="ja-JP" altLang="en-US" dirty="0" smtClean="0">
                <a:latin typeface="メイリオ" panose="020B0604030504040204" pitchFamily="50" charset="-128"/>
                <a:ea typeface="メイリオ" panose="020B0604030504040204" pitchFamily="50" charset="-128"/>
              </a:rPr>
              <a:t>離婚</a:t>
            </a:r>
            <a:r>
              <a:rPr kumimoji="1" lang="ja-JP" altLang="en-US" dirty="0">
                <a:latin typeface="メイリオ" panose="020B0604030504040204" pitchFamily="50" charset="-128"/>
                <a:ea typeface="メイリオ" panose="020B0604030504040204" pitchFamily="50" charset="-128"/>
              </a:rPr>
              <a:t>に</a:t>
            </a:r>
            <a:r>
              <a:rPr kumimoji="1" lang="ja-JP" altLang="en-US" dirty="0" smtClean="0">
                <a:latin typeface="メイリオ" panose="020B0604030504040204" pitchFamily="50" charset="-128"/>
                <a:ea typeface="メイリオ" panose="020B0604030504040204" pitchFamily="50" charset="-128"/>
              </a:rPr>
              <a:t>よるもの。</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母子家庭が年々増大し、さらに父子家庭にも対象が拡大したこともあり、受給者は毎年増え続けている。</a:t>
            </a:r>
            <a:endParaRPr kumimoji="1" lang="ja-JP" altLang="en-US"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2735288" y="6453336"/>
            <a:ext cx="6408712" cy="369332"/>
          </a:xfrm>
          <a:prstGeom prst="rect">
            <a:avLst/>
          </a:prstGeom>
          <a:noFill/>
        </p:spPr>
        <p:txBody>
          <a:bodyPr wrap="square" rtlCol="0">
            <a:spAutoFit/>
          </a:bodyPr>
          <a:lstStyle/>
          <a:p>
            <a:r>
              <a:rPr lang="zh-TW" altLang="en-US" dirty="0">
                <a:latin typeface="メイリオ" panose="020B0604030504040204" pitchFamily="50" charset="-128"/>
                <a:ea typeface="メイリオ" panose="020B0604030504040204" pitchFamily="50" charset="-128"/>
              </a:rPr>
              <a:t>（出典：厚生労働省大臣官房統計情報部「福祉行政報告例）</a:t>
            </a:r>
            <a:endParaRPr kumimoji="1" lang="ja-JP" altLang="en-US" dirty="0">
              <a:latin typeface="メイリオ" panose="020B0604030504040204" pitchFamily="50" charset="-128"/>
              <a:ea typeface="メイリオ" panose="020B0604030504040204" pitchFamily="50" charset="-128"/>
            </a:endParaRPr>
          </a:p>
        </p:txBody>
      </p:sp>
      <p:cxnSp>
        <p:nvCxnSpPr>
          <p:cNvPr id="7" name="直線コネクタ 6"/>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395536" y="257442"/>
            <a:ext cx="7920880" cy="707886"/>
          </a:xfrm>
          <a:prstGeom prst="rect">
            <a:avLst/>
          </a:prstGeom>
          <a:noFill/>
        </p:spPr>
        <p:txBody>
          <a:bodyPr wrap="square" rtlCol="0">
            <a:spAutoFit/>
          </a:bodyPr>
          <a:lstStyle/>
          <a:p>
            <a:r>
              <a:rPr lang="ja-JP" altLang="en-US" sz="40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ひとり親家庭に対する支援事業者</a:t>
            </a:r>
            <a:endParaRPr kumimoji="1" lang="ja-JP" altLang="en-US" sz="16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23528" y="1196752"/>
            <a:ext cx="8208912"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②児童扶養手当の実施状況</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21907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87424"/>
            <a:ext cx="8229600" cy="1143000"/>
          </a:xfrm>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a:xfrm>
            <a:off x="512138" y="1556792"/>
            <a:ext cx="8229600" cy="5145435"/>
          </a:xfrm>
        </p:spPr>
        <p:txBody>
          <a:bodyPr>
            <a:normAutofit/>
          </a:bodyPr>
          <a:lstStyle/>
          <a:p>
            <a:pPr>
              <a:buNone/>
            </a:pPr>
            <a:r>
              <a:rPr kumimoji="1" lang="ja-JP" altLang="en-US" dirty="0" smtClean="0">
                <a:latin typeface="メイリオ" panose="020B0604030504040204" pitchFamily="50" charset="-128"/>
                <a:ea typeface="メイリオ" panose="020B0604030504040204" pitchFamily="50" charset="-128"/>
              </a:rPr>
              <a:t>１　児童扶養手当の支給</a:t>
            </a:r>
            <a:endParaRPr kumimoji="1" lang="en-US" altLang="ja-JP" dirty="0" smtClean="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a:buNone/>
            </a:pPr>
            <a:r>
              <a:rPr lang="ja-JP" altLang="en-US" dirty="0">
                <a:latin typeface="メイリオ" panose="020B0604030504040204" pitchFamily="50" charset="-128"/>
                <a:ea typeface="メイリオ" panose="020B0604030504040204" pitchFamily="50" charset="-128"/>
              </a:rPr>
              <a:t>２</a:t>
            </a:r>
            <a:r>
              <a:rPr lang="ja-JP" altLang="en-US" dirty="0" smtClean="0">
                <a:latin typeface="メイリオ" panose="020B0604030504040204" pitchFamily="50" charset="-128"/>
                <a:ea typeface="メイリオ" panose="020B0604030504040204" pitchFamily="50" charset="-128"/>
              </a:rPr>
              <a:t>　養育費相談支援センターの設置</a:t>
            </a:r>
            <a:endParaRPr lang="en-US" altLang="ja-JP" dirty="0" smtClean="0">
              <a:latin typeface="メイリオ" panose="020B0604030504040204" pitchFamily="50" charset="-128"/>
              <a:ea typeface="メイリオ" panose="020B0604030504040204" pitchFamily="50" charset="-128"/>
            </a:endParaRPr>
          </a:p>
          <a:p>
            <a:pPr>
              <a:buNone/>
            </a:pPr>
            <a:endParaRPr lang="en-US" altLang="ja-JP" dirty="0">
              <a:latin typeface="メイリオ" panose="020B0604030504040204" pitchFamily="50" charset="-128"/>
              <a:ea typeface="メイリオ" panose="020B0604030504040204" pitchFamily="50" charset="-128"/>
            </a:endParaRPr>
          </a:p>
          <a:p>
            <a:pPr>
              <a:buNone/>
            </a:pPr>
            <a:endParaRPr lang="en-US" altLang="ja-JP" dirty="0" smtClean="0">
              <a:latin typeface="メイリオ" panose="020B0604030504040204" pitchFamily="50" charset="-128"/>
              <a:ea typeface="メイリオ" panose="020B0604030504040204" pitchFamily="50" charset="-128"/>
            </a:endParaRPr>
          </a:p>
          <a:p>
            <a:pPr>
              <a:buNone/>
            </a:pPr>
            <a:r>
              <a:rPr lang="ja-JP" altLang="en-US" dirty="0" smtClean="0">
                <a:latin typeface="メイリオ" panose="020B0604030504040204" pitchFamily="50" charset="-128"/>
                <a:ea typeface="メイリオ" panose="020B0604030504040204" pitchFamily="50" charset="-128"/>
              </a:rPr>
              <a:t>３　マザーズハローワーク</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95536" y="257442"/>
            <a:ext cx="7920880" cy="707886"/>
          </a:xfrm>
          <a:prstGeom prst="rect">
            <a:avLst/>
          </a:prstGeom>
          <a:noFill/>
        </p:spPr>
        <p:txBody>
          <a:bodyPr wrap="square" rtlCol="0">
            <a:spAutoFit/>
          </a:bodyPr>
          <a:lstStyle/>
          <a:p>
            <a:r>
              <a:rPr lang="ja-JP" altLang="en-US" sz="40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ひとり親家庭に対する支援事業者</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43155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57271" y="1999131"/>
            <a:ext cx="8229600" cy="4525963"/>
          </a:xfrm>
        </p:spPr>
        <p:txBody>
          <a:bodyPr>
            <a:normAutofit/>
          </a:bodyPr>
          <a:lstStyle/>
          <a:p>
            <a:r>
              <a:rPr kumimoji="1" lang="ja-JP" altLang="en-US" sz="2800" dirty="0" smtClean="0">
                <a:latin typeface="メイリオ" panose="020B0604030504040204" pitchFamily="50" charset="-128"/>
                <a:ea typeface="メイリオ" panose="020B0604030504040204" pitchFamily="50" charset="-128"/>
              </a:rPr>
              <a:t>全国</a:t>
            </a:r>
            <a:r>
              <a:rPr kumimoji="1" lang="en-US" altLang="ja-JP" sz="2800" dirty="0" smtClean="0">
                <a:latin typeface="メイリオ" panose="020B0604030504040204" pitchFamily="50" charset="-128"/>
                <a:ea typeface="メイリオ" panose="020B0604030504040204" pitchFamily="50" charset="-128"/>
              </a:rPr>
              <a:t>47</a:t>
            </a:r>
            <a:r>
              <a:rPr kumimoji="1" lang="ja-JP" altLang="en-US" sz="2800" dirty="0" smtClean="0">
                <a:latin typeface="メイリオ" panose="020B0604030504040204" pitchFamily="50" charset="-128"/>
                <a:ea typeface="メイリオ" panose="020B0604030504040204" pitchFamily="50" charset="-128"/>
              </a:rPr>
              <a:t>都道府県に設置されている、養育費の取り決めや面会のサポートを行う機関。</a:t>
            </a:r>
            <a:endParaRPr kumimoji="1" lang="en-US" altLang="ja-JP" sz="2800" dirty="0" smtClean="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相談者</a:t>
            </a:r>
            <a:r>
              <a:rPr lang="ja-JP" altLang="en-US" sz="2800" dirty="0" smtClean="0">
                <a:latin typeface="メイリオ" panose="020B0604030504040204" pitchFamily="50" charset="-128"/>
                <a:ea typeface="メイリオ" panose="020B0604030504040204" pitchFamily="50" charset="-128"/>
              </a:rPr>
              <a:t>は年々増える傾向がある。</a:t>
            </a:r>
            <a:endParaRPr lang="en-US" altLang="ja-JP" sz="2800" dirty="0" smtClean="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323528" y="5733256"/>
            <a:ext cx="2411760" cy="830997"/>
          </a:xfrm>
          <a:prstGeom prst="rect">
            <a:avLst/>
          </a:prstGeom>
          <a:noFill/>
        </p:spPr>
        <p:txBody>
          <a:bodyPr wrap="square" rtlCol="0">
            <a:spAutoFit/>
          </a:bodyPr>
          <a:lstStyle/>
          <a:p>
            <a:r>
              <a:rPr lang="ja-JP" altLang="en-US" sz="1600" dirty="0"/>
              <a:t>公益社団法人家庭問題情報センター　厚生労働省委託事業</a:t>
            </a:r>
            <a:endParaRPr kumimoji="1" lang="ja-JP" altLang="en-US" sz="1600" dirty="0"/>
          </a:p>
        </p:txBody>
      </p:sp>
      <p:graphicFrame>
        <p:nvGraphicFramePr>
          <p:cNvPr id="6" name="グラフ 5"/>
          <p:cNvGraphicFramePr/>
          <p:nvPr>
            <p:extLst>
              <p:ext uri="{D42A27DB-BD31-4B8C-83A1-F6EECF244321}">
                <p14:modId xmlns:p14="http://schemas.microsoft.com/office/powerpoint/2010/main" val="3652604285"/>
              </p:ext>
            </p:extLst>
          </p:nvPr>
        </p:nvGraphicFramePr>
        <p:xfrm>
          <a:off x="2338220" y="3543623"/>
          <a:ext cx="6648858" cy="3020630"/>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descr="C:\Program Files\Microsoft Office\MEDIA\CAGCAT10\j018560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271" y="4809712"/>
            <a:ext cx="922630" cy="92354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コネクタ 6"/>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395536" y="257442"/>
            <a:ext cx="7920880" cy="707886"/>
          </a:xfrm>
          <a:prstGeom prst="rect">
            <a:avLst/>
          </a:prstGeom>
          <a:noFill/>
        </p:spPr>
        <p:txBody>
          <a:bodyPr wrap="square" rtlCol="0">
            <a:spAutoFit/>
          </a:bodyPr>
          <a:lstStyle/>
          <a:p>
            <a:r>
              <a:rPr lang="ja-JP" altLang="en-US" sz="40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ひとり親家庭に対する支援事業者</a:t>
            </a:r>
            <a:endParaRPr kumimoji="1" lang="ja-JP" altLang="en-US" sz="16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23528" y="1196752"/>
            <a:ext cx="8208912"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③</a:t>
            </a:r>
            <a:r>
              <a:rPr lang="ja-JP" altLang="en-US" sz="3200" dirty="0" smtClean="0">
                <a:latin typeface="メイリオ" panose="020B0604030504040204" pitchFamily="50" charset="-128"/>
                <a:ea typeface="メイリオ" panose="020B0604030504040204" pitchFamily="50" charset="-128"/>
              </a:rPr>
              <a:t>養育費相談支援センターの設置</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11621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 9"/>
          <p:cNvSpPr>
            <a:spLocks noGrp="1"/>
          </p:cNvSpPr>
          <p:nvPr>
            <p:ph idx="1"/>
          </p:nvPr>
        </p:nvSpPr>
        <p:spPr>
          <a:xfrm>
            <a:off x="0" y="1823027"/>
            <a:ext cx="9143999" cy="2786434"/>
          </a:xfrm>
        </p:spPr>
        <p:txBody>
          <a:bodyPr>
            <a:normAutofit/>
          </a:bodyPr>
          <a:lstStyle/>
          <a:p>
            <a:pPr>
              <a:buNone/>
            </a:pPr>
            <a:r>
              <a:rPr kumimoji="1" lang="ja-JP" altLang="en-US" sz="2800" dirty="0" smtClean="0">
                <a:latin typeface="メイリオ" panose="020B0604030504040204" pitchFamily="50" charset="-128"/>
                <a:ea typeface="メイリオ" panose="020B0604030504040204" pitchFamily="50" charset="-128"/>
              </a:rPr>
              <a:t>⑴養育費にかかる裁判の請求や養育費の算定だけではなく、面会交流や婚姻費用の支給</a:t>
            </a:r>
            <a:endParaRPr kumimoji="1" lang="en-US" altLang="ja-JP" sz="2800" dirty="0" smtClean="0">
              <a:latin typeface="メイリオ" panose="020B0604030504040204" pitchFamily="50" charset="-128"/>
              <a:ea typeface="メイリオ" panose="020B0604030504040204" pitchFamily="50" charset="-128"/>
            </a:endParaRPr>
          </a:p>
          <a:p>
            <a:pPr>
              <a:buNone/>
            </a:pPr>
            <a:endParaRPr kumimoji="1" lang="en-US" altLang="ja-JP" sz="1600" dirty="0" smtClean="0">
              <a:latin typeface="メイリオ" panose="020B0604030504040204" pitchFamily="50" charset="-128"/>
              <a:ea typeface="メイリオ" panose="020B0604030504040204" pitchFamily="50" charset="-128"/>
            </a:endParaRPr>
          </a:p>
          <a:p>
            <a:pPr>
              <a:buNone/>
            </a:pPr>
            <a:r>
              <a:rPr lang="ja-JP" altLang="en-US" sz="2800" dirty="0" smtClean="0">
                <a:latin typeface="メイリオ" panose="020B0604030504040204" pitchFamily="50" charset="-128"/>
                <a:ea typeface="メイリオ" panose="020B0604030504040204" pitchFamily="50" charset="-128"/>
              </a:rPr>
              <a:t>⑵母子</a:t>
            </a:r>
            <a:r>
              <a:rPr lang="ja-JP" altLang="en-US" sz="2800" dirty="0">
                <a:latin typeface="メイリオ" panose="020B0604030504040204" pitchFamily="50" charset="-128"/>
                <a:ea typeface="メイリオ" panose="020B0604030504040204" pitchFamily="50" charset="-128"/>
              </a:rPr>
              <a:t>家庭等就業・自立支援センターの</a:t>
            </a:r>
            <a:r>
              <a:rPr lang="ja-JP" altLang="en-US" sz="2800" dirty="0" smtClean="0">
                <a:latin typeface="メイリオ" panose="020B0604030504040204" pitchFamily="50" charset="-128"/>
                <a:ea typeface="メイリオ" panose="020B0604030504040204" pitchFamily="50" charset="-128"/>
              </a:rPr>
              <a:t>養育費専門</a:t>
            </a:r>
            <a:r>
              <a:rPr lang="ja-JP" altLang="en-US" sz="2800" dirty="0">
                <a:latin typeface="メイリオ" panose="020B0604030504040204" pitchFamily="50" charset="-128"/>
                <a:ea typeface="メイリオ" panose="020B0604030504040204" pitchFamily="50" charset="-128"/>
              </a:rPr>
              <a:t>相談員や母子自立支援員を対象と</a:t>
            </a:r>
            <a:r>
              <a:rPr lang="ja-JP" altLang="en-US" sz="2800" dirty="0" smtClean="0">
                <a:latin typeface="メイリオ" panose="020B0604030504040204" pitchFamily="50" charset="-128"/>
                <a:ea typeface="メイリオ" panose="020B0604030504040204" pitchFamily="50" charset="-128"/>
              </a:rPr>
              <a:t>した全国</a:t>
            </a:r>
            <a:r>
              <a:rPr lang="ja-JP" altLang="en-US" sz="2800" dirty="0">
                <a:latin typeface="メイリオ" panose="020B0604030504040204" pitchFamily="50" charset="-128"/>
                <a:ea typeface="メイリオ" panose="020B0604030504040204" pitchFamily="50" charset="-128"/>
              </a:rPr>
              <a:t>研修会の実施</a:t>
            </a:r>
            <a:endParaRPr kumimoji="1" lang="ja-JP" altLang="en-US" sz="2800" dirty="0">
              <a:latin typeface="メイリオ" panose="020B0604030504040204" pitchFamily="50" charset="-128"/>
              <a:ea typeface="メイリオ" panose="020B0604030504040204" pitchFamily="50" charset="-128"/>
            </a:endParaRPr>
          </a:p>
        </p:txBody>
      </p:sp>
      <p:pic>
        <p:nvPicPr>
          <p:cNvPr id="7" name="Picture 4"/>
          <p:cNvPicPr>
            <a:picLocks noChangeAspect="1" noChangeArrowheads="1"/>
          </p:cNvPicPr>
          <p:nvPr/>
        </p:nvPicPr>
        <p:blipFill>
          <a:blip r:embed="rId2" cstate="print"/>
          <a:srcRect/>
          <a:stretch>
            <a:fillRect/>
          </a:stretch>
        </p:blipFill>
        <p:spPr bwMode="auto">
          <a:xfrm>
            <a:off x="4067944" y="4077072"/>
            <a:ext cx="3986521" cy="2670353"/>
          </a:xfrm>
          <a:prstGeom prst="rect">
            <a:avLst/>
          </a:prstGeom>
          <a:noFill/>
          <a:ln w="9525">
            <a:noFill/>
            <a:miter lim="800000"/>
            <a:headEnd/>
            <a:tailEnd/>
          </a:ln>
        </p:spPr>
      </p:pic>
      <p:sp>
        <p:nvSpPr>
          <p:cNvPr id="11" name="テキスト ボックス 10"/>
          <p:cNvSpPr txBox="1"/>
          <p:nvPr/>
        </p:nvSpPr>
        <p:spPr>
          <a:xfrm>
            <a:off x="611560" y="5445224"/>
            <a:ext cx="3024336" cy="923330"/>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養育費相談支援センターにおける相談実績等（</a:t>
            </a:r>
            <a:r>
              <a:rPr lang="en-US" altLang="ja-JP" dirty="0">
                <a:latin typeface="メイリオ" panose="020B0604030504040204" pitchFamily="50" charset="-128"/>
                <a:ea typeface="メイリオ" panose="020B0604030504040204" pitchFamily="50" charset="-128"/>
              </a:rPr>
              <a:t>H24.4</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H25.3</a:t>
            </a:r>
            <a:r>
              <a:rPr lang="ja-JP" altLang="en-US"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395536" y="257442"/>
            <a:ext cx="7920880" cy="707886"/>
          </a:xfrm>
          <a:prstGeom prst="rect">
            <a:avLst/>
          </a:prstGeom>
          <a:noFill/>
        </p:spPr>
        <p:txBody>
          <a:bodyPr wrap="square" rtlCol="0">
            <a:spAutoFit/>
          </a:bodyPr>
          <a:lstStyle/>
          <a:p>
            <a:r>
              <a:rPr lang="ja-JP" altLang="en-US" sz="40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ひとり親家庭に対する支援事業者</a:t>
            </a:r>
            <a:endParaRPr kumimoji="1" lang="ja-JP" altLang="en-US" sz="16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23528" y="1196752"/>
            <a:ext cx="8208912"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④養育費相談センター利用状況</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98069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87424"/>
            <a:ext cx="8229600" cy="1143000"/>
          </a:xfrm>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a:xfrm>
            <a:off x="421196" y="1576427"/>
            <a:ext cx="8229600" cy="5145435"/>
          </a:xfrm>
        </p:spPr>
        <p:txBody>
          <a:bodyPr>
            <a:normAutofit/>
          </a:bodyPr>
          <a:lstStyle/>
          <a:p>
            <a:pPr>
              <a:buNone/>
            </a:pPr>
            <a:r>
              <a:rPr kumimoji="1" lang="ja-JP" altLang="en-US" dirty="0" smtClean="0">
                <a:latin typeface="メイリオ" panose="020B0604030504040204" pitchFamily="50" charset="-128"/>
                <a:ea typeface="メイリオ" panose="020B0604030504040204" pitchFamily="50" charset="-128"/>
              </a:rPr>
              <a:t>１　児童扶養手当の支給</a:t>
            </a:r>
            <a:endParaRPr kumimoji="1" lang="en-US" altLang="ja-JP" dirty="0" smtClean="0">
              <a:latin typeface="メイリオ" panose="020B0604030504040204" pitchFamily="50" charset="-128"/>
              <a:ea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a:buNone/>
            </a:pPr>
            <a:r>
              <a:rPr lang="ja-JP" altLang="en-US" dirty="0">
                <a:latin typeface="メイリオ" panose="020B0604030504040204" pitchFamily="50" charset="-128"/>
                <a:ea typeface="メイリオ" panose="020B0604030504040204" pitchFamily="50" charset="-128"/>
              </a:rPr>
              <a:t>２</a:t>
            </a:r>
            <a:r>
              <a:rPr lang="ja-JP" altLang="en-US" dirty="0" smtClean="0">
                <a:latin typeface="メイリオ" panose="020B0604030504040204" pitchFamily="50" charset="-128"/>
                <a:ea typeface="メイリオ" panose="020B0604030504040204" pitchFamily="50" charset="-128"/>
              </a:rPr>
              <a:t>　養育費相談支援センターの設置</a:t>
            </a:r>
            <a:endParaRPr lang="en-US" altLang="ja-JP" dirty="0" smtClean="0">
              <a:latin typeface="メイリオ" panose="020B0604030504040204" pitchFamily="50" charset="-128"/>
              <a:ea typeface="メイリオ" panose="020B0604030504040204" pitchFamily="50" charset="-128"/>
            </a:endParaRPr>
          </a:p>
          <a:p>
            <a:pPr>
              <a:buNone/>
            </a:pPr>
            <a:endParaRPr lang="en-US" altLang="ja-JP" dirty="0">
              <a:latin typeface="メイリオ" panose="020B0604030504040204" pitchFamily="50" charset="-128"/>
              <a:ea typeface="メイリオ" panose="020B0604030504040204" pitchFamily="50" charset="-128"/>
            </a:endParaRPr>
          </a:p>
          <a:p>
            <a:pPr>
              <a:buNone/>
            </a:pPr>
            <a:endParaRPr lang="en-US" altLang="ja-JP" dirty="0" smtClean="0">
              <a:latin typeface="メイリオ" panose="020B0604030504040204" pitchFamily="50" charset="-128"/>
              <a:ea typeface="メイリオ" panose="020B0604030504040204" pitchFamily="50" charset="-128"/>
            </a:endParaRPr>
          </a:p>
          <a:p>
            <a:pPr>
              <a:buNone/>
            </a:pPr>
            <a:r>
              <a:rPr lang="ja-JP" altLang="en-US" dirty="0">
                <a:latin typeface="メイリオ" panose="020B0604030504040204" pitchFamily="50" charset="-128"/>
                <a:ea typeface="メイリオ" panose="020B0604030504040204" pitchFamily="50" charset="-128"/>
              </a:rPr>
              <a:t>３</a:t>
            </a:r>
            <a:r>
              <a:rPr lang="ja-JP" altLang="en-US" dirty="0" smtClean="0">
                <a:latin typeface="メイリオ" panose="020B0604030504040204" pitchFamily="50" charset="-128"/>
                <a:ea typeface="メイリオ" panose="020B0604030504040204" pitchFamily="50" charset="-128"/>
              </a:rPr>
              <a:t>　マザーズハローワーク</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95536" y="257442"/>
            <a:ext cx="7920880" cy="707886"/>
          </a:xfrm>
          <a:prstGeom prst="rect">
            <a:avLst/>
          </a:prstGeom>
          <a:noFill/>
        </p:spPr>
        <p:txBody>
          <a:bodyPr wrap="square" rtlCol="0">
            <a:spAutoFit/>
          </a:bodyPr>
          <a:lstStyle/>
          <a:p>
            <a:r>
              <a:rPr lang="ja-JP" altLang="en-US" sz="40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ひとり親家庭に対する支援事業者</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01768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21196" y="1844824"/>
            <a:ext cx="8229600" cy="4525963"/>
          </a:xfrm>
        </p:spPr>
        <p:txBody>
          <a:bodyPr/>
          <a:lstStyle/>
          <a:p>
            <a:pPr>
              <a:buNone/>
            </a:pPr>
            <a:r>
              <a:rPr kumimoji="1" lang="ja-JP" altLang="en-US" dirty="0" smtClean="0">
                <a:latin typeface="メイリオ" panose="020B0604030504040204" pitchFamily="50" charset="-128"/>
                <a:ea typeface="メイリオ" panose="020B0604030504040204" pitchFamily="50" charset="-128"/>
              </a:rPr>
              <a:t>⑴担当者性、予約制による細かで安心した職業相談、職業紹介</a:t>
            </a:r>
            <a:endParaRPr kumimoji="1" lang="en-US" altLang="ja-JP" dirty="0" smtClean="0">
              <a:latin typeface="メイリオ" panose="020B0604030504040204" pitchFamily="50" charset="-128"/>
              <a:ea typeface="メイリオ" panose="020B0604030504040204" pitchFamily="50" charset="-128"/>
            </a:endParaRPr>
          </a:p>
          <a:p>
            <a:pPr>
              <a:buNone/>
            </a:pPr>
            <a:r>
              <a:rPr lang="ja-JP" altLang="en-US" dirty="0" smtClean="0">
                <a:latin typeface="メイリオ" panose="020B0604030504040204" pitchFamily="50" charset="-128"/>
                <a:ea typeface="メイリオ" panose="020B0604030504040204" pitchFamily="50" charset="-128"/>
              </a:rPr>
              <a:t>⑵仕事と子育てが両立しやすい求人の確保</a:t>
            </a:r>
            <a:endParaRPr lang="en-US" altLang="ja-JP" dirty="0" smtClean="0">
              <a:latin typeface="メイリオ" panose="020B0604030504040204" pitchFamily="50" charset="-128"/>
              <a:ea typeface="メイリオ" panose="020B0604030504040204" pitchFamily="50" charset="-128"/>
            </a:endParaRPr>
          </a:p>
          <a:p>
            <a:pPr>
              <a:buNone/>
            </a:pPr>
            <a:r>
              <a:rPr kumimoji="1" lang="ja-JP" altLang="en-US" dirty="0" smtClean="0">
                <a:latin typeface="メイリオ" panose="020B0604030504040204" pitchFamily="50" charset="-128"/>
                <a:ea typeface="メイリオ" panose="020B0604030504040204" pitchFamily="50" charset="-128"/>
              </a:rPr>
              <a:t>⑶地方公共団体との連携による保育機関関連のサービス情報の提供</a:t>
            </a:r>
            <a:endParaRPr kumimoji="1" lang="en-US" altLang="ja-JP" dirty="0" smtClean="0">
              <a:latin typeface="メイリオ" panose="020B0604030504040204" pitchFamily="50" charset="-128"/>
              <a:ea typeface="メイリオ" panose="020B0604030504040204" pitchFamily="50" charset="-128"/>
            </a:endParaRPr>
          </a:p>
          <a:p>
            <a:pPr>
              <a:buNone/>
            </a:pPr>
            <a:r>
              <a:rPr kumimoji="1" lang="ja-JP" altLang="en-US" dirty="0" smtClean="0">
                <a:latin typeface="メイリオ" panose="020B0604030504040204" pitchFamily="50" charset="-128"/>
                <a:ea typeface="メイリオ" panose="020B0604030504040204" pitchFamily="50" charset="-128"/>
              </a:rPr>
              <a:t>⑷子ども連れできやすい環境の整備</a:t>
            </a:r>
            <a:endParaRPr kumimoji="1" lang="en-US" altLang="ja-JP" dirty="0" smtClean="0">
              <a:latin typeface="メイリオ" panose="020B0604030504040204" pitchFamily="50" charset="-128"/>
              <a:ea typeface="メイリオ" panose="020B0604030504040204" pitchFamily="50" charset="-128"/>
            </a:endParaRPr>
          </a:p>
          <a:p>
            <a:pPr>
              <a:buNone/>
            </a:pPr>
            <a:r>
              <a:rPr lang="ja-JP" altLang="en-US" dirty="0" smtClean="0">
                <a:latin typeface="メイリオ" panose="020B0604030504040204" pitchFamily="50" charset="-128"/>
                <a:ea typeface="メイリオ" panose="020B0604030504040204" pitchFamily="50" charset="-128"/>
              </a:rPr>
              <a:t>⑸マザーズコーナーを全国</a:t>
            </a:r>
            <a:r>
              <a:rPr lang="en-US" altLang="ja-JP" dirty="0" smtClean="0">
                <a:latin typeface="メイリオ" panose="020B0604030504040204" pitchFamily="50" charset="-128"/>
                <a:ea typeface="メイリオ" panose="020B0604030504040204" pitchFamily="50" charset="-128"/>
              </a:rPr>
              <a:t>177</a:t>
            </a:r>
            <a:r>
              <a:rPr lang="ja-JP" altLang="en-US" dirty="0" smtClean="0">
                <a:latin typeface="メイリオ" panose="020B0604030504040204" pitchFamily="50" charset="-128"/>
                <a:ea typeface="メイリオ" panose="020B0604030504040204" pitchFamily="50" charset="-128"/>
              </a:rPr>
              <a:t>箇所に設置し、全国でのサービス提供</a:t>
            </a:r>
            <a:endParaRPr kumimoji="1" lang="ja-JP" altLang="en-US" dirty="0">
              <a:latin typeface="メイリオ" panose="020B0604030504040204" pitchFamily="50" charset="-128"/>
              <a:ea typeface="メイリオ" panose="020B0604030504040204" pitchFamily="50" charset="-128"/>
            </a:endParaRPr>
          </a:p>
        </p:txBody>
      </p:sp>
      <p:pic>
        <p:nvPicPr>
          <p:cNvPr id="7170" name="Picture 2" descr="C:\Users\Shiori Hattori\AppData\Local\Microsoft\Windows\INetCache\IE\UA6VP63U\lgi01a201402051600[1].jpg"/>
          <p:cNvPicPr>
            <a:picLocks noChangeAspect="1" noChangeArrowheads="1"/>
          </p:cNvPicPr>
          <p:nvPr/>
        </p:nvPicPr>
        <p:blipFill>
          <a:blip r:embed="rId3" cstate="print"/>
          <a:srcRect/>
          <a:stretch>
            <a:fillRect/>
          </a:stretch>
        </p:blipFill>
        <p:spPr bwMode="auto">
          <a:xfrm>
            <a:off x="8232984" y="5622638"/>
            <a:ext cx="835623" cy="1196752"/>
          </a:xfrm>
          <a:prstGeom prst="rect">
            <a:avLst/>
          </a:prstGeom>
          <a:noFill/>
        </p:spPr>
      </p:pic>
      <p:sp>
        <p:nvSpPr>
          <p:cNvPr id="5" name="テキスト ボックス 4"/>
          <p:cNvSpPr txBox="1"/>
          <p:nvPr/>
        </p:nvSpPr>
        <p:spPr>
          <a:xfrm>
            <a:off x="395536" y="257442"/>
            <a:ext cx="7920880" cy="707886"/>
          </a:xfrm>
          <a:prstGeom prst="rect">
            <a:avLst/>
          </a:prstGeom>
          <a:noFill/>
        </p:spPr>
        <p:txBody>
          <a:bodyPr wrap="square" rtlCol="0">
            <a:spAutoFit/>
          </a:bodyPr>
          <a:lstStyle/>
          <a:p>
            <a:r>
              <a:rPr lang="ja-JP" altLang="en-US" sz="40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ひとり親家庭に対する支援事業者</a:t>
            </a:r>
            <a:endParaRPr kumimoji="1" lang="ja-JP" altLang="en-US" sz="1600" dirty="0">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323528" y="1196752"/>
            <a:ext cx="8208912"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⑤</a:t>
            </a:r>
            <a:r>
              <a:rPr lang="ja-JP" altLang="en-US" sz="3200" dirty="0" smtClean="0">
                <a:latin typeface="メイリオ" panose="020B0604030504040204" pitchFamily="50" charset="-128"/>
                <a:ea typeface="メイリオ" panose="020B0604030504040204" pitchFamily="50" charset="-128"/>
              </a:rPr>
              <a:t>マザーズハローワークのサービス</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5033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162955946"/>
              </p:ext>
            </p:extLst>
          </p:nvPr>
        </p:nvGraphicFramePr>
        <p:xfrm>
          <a:off x="462016" y="1916832"/>
          <a:ext cx="8070068" cy="4318569"/>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6084168" y="2843644"/>
            <a:ext cx="1952779" cy="369332"/>
          </a:xfrm>
          <a:prstGeom prst="rect">
            <a:avLst/>
          </a:prstGeom>
          <a:noFill/>
        </p:spPr>
        <p:txBody>
          <a:bodyPr wrap="none" rtlCol="0">
            <a:spAutoFit/>
          </a:bodyPr>
          <a:lstStyle/>
          <a:p>
            <a:r>
              <a:rPr kumimoji="1" lang="ja-JP" altLang="en-US" dirty="0" smtClean="0"/>
              <a:t>母子家庭における</a:t>
            </a:r>
            <a:endParaRPr kumimoji="1" lang="ja-JP" altLang="en-US" dirty="0"/>
          </a:p>
        </p:txBody>
      </p:sp>
      <p:pic>
        <p:nvPicPr>
          <p:cNvPr id="1026" name="Picture 2" descr="C:\Program Files\Microsoft Office\MEDIA\CAGCAT10\j0235319.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4509120"/>
            <a:ext cx="1784909" cy="182239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95536" y="257442"/>
            <a:ext cx="7920880" cy="707886"/>
          </a:xfrm>
          <a:prstGeom prst="rect">
            <a:avLst/>
          </a:prstGeom>
          <a:noFill/>
        </p:spPr>
        <p:txBody>
          <a:bodyPr wrap="square" rtlCol="0">
            <a:spAutoFit/>
          </a:bodyPr>
          <a:lstStyle/>
          <a:p>
            <a:r>
              <a:rPr lang="ja-JP" altLang="en-US" sz="40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ひとり親家庭に対する支援事業者</a:t>
            </a:r>
            <a:endParaRPr kumimoji="1" lang="ja-JP" altLang="en-US" sz="1600" dirty="0">
              <a:latin typeface="メイリオ" panose="020B0604030504040204" pitchFamily="50" charset="-128"/>
              <a:ea typeface="メイリオ" panose="020B0604030504040204" pitchFamily="50" charset="-128"/>
            </a:endParaRPr>
          </a:p>
        </p:txBody>
      </p:sp>
      <p:cxnSp>
        <p:nvCxnSpPr>
          <p:cNvPr id="7" name="直線コネクタ 6"/>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323528" y="1196752"/>
            <a:ext cx="8208912"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⑥</a:t>
            </a:r>
            <a:r>
              <a:rPr lang="ja-JP" altLang="en-US" sz="3200" dirty="0" smtClean="0">
                <a:latin typeface="メイリオ" panose="020B0604030504040204" pitchFamily="50" charset="-128"/>
                <a:ea typeface="メイリオ" panose="020B0604030504040204" pitchFamily="50" charset="-128"/>
              </a:rPr>
              <a:t>ハローワークにおける就職件数</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47810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89508" y="1988840"/>
            <a:ext cx="8610128" cy="4525963"/>
          </a:xfrm>
        </p:spPr>
        <p:txBody>
          <a:bodyPr>
            <a:normAutofit/>
          </a:bodyPr>
          <a:lstStyle/>
          <a:p>
            <a:pPr marL="0" indent="0" algn="ctr">
              <a:buNone/>
            </a:pPr>
            <a:endParaRPr lang="en-US" altLang="ja-JP" sz="4400" dirty="0" smtClean="0">
              <a:latin typeface="メイリオ" panose="020B0604030504040204" pitchFamily="50" charset="-128"/>
              <a:ea typeface="メイリオ" panose="020B0604030504040204" pitchFamily="50" charset="-128"/>
            </a:endParaRPr>
          </a:p>
          <a:p>
            <a:pPr marL="0" indent="0" algn="ctr">
              <a:buNone/>
            </a:pPr>
            <a:r>
              <a:rPr lang="ja-JP" altLang="en-US" sz="4400" dirty="0" smtClean="0">
                <a:latin typeface="メイリオ" panose="020B0604030504040204" pitchFamily="50" charset="-128"/>
                <a:ea typeface="メイリオ" panose="020B0604030504040204" pitchFamily="50" charset="-128"/>
              </a:rPr>
              <a:t>ひとり</a:t>
            </a:r>
            <a:r>
              <a:rPr lang="ja-JP" altLang="en-US" sz="4400" dirty="0">
                <a:latin typeface="メイリオ" panose="020B0604030504040204" pitchFamily="50" charset="-128"/>
                <a:ea typeface="メイリオ" panose="020B0604030504040204" pitchFamily="50" charset="-128"/>
              </a:rPr>
              <a:t>親</a:t>
            </a:r>
            <a:r>
              <a:rPr lang="ja-JP" altLang="en-US" sz="4400" dirty="0" smtClean="0">
                <a:latin typeface="メイリオ" panose="020B0604030504040204" pitchFamily="50" charset="-128"/>
                <a:ea typeface="メイリオ" panose="020B0604030504040204" pitchFamily="50" charset="-128"/>
              </a:rPr>
              <a:t>家庭</a:t>
            </a:r>
            <a:r>
              <a:rPr lang="ja-JP" altLang="en-US" sz="4400" dirty="0">
                <a:latin typeface="メイリオ" panose="020B0604030504040204" pitchFamily="50" charset="-128"/>
                <a:ea typeface="メイリオ" panose="020B0604030504040204" pitchFamily="50" charset="-128"/>
              </a:rPr>
              <a:t>に</a:t>
            </a:r>
            <a:r>
              <a:rPr lang="ja-JP" altLang="en-US" sz="4400" dirty="0" smtClean="0">
                <a:latin typeface="メイリオ" panose="020B0604030504040204" pitchFamily="50" charset="-128"/>
                <a:ea typeface="メイリオ" panose="020B0604030504040204" pitchFamily="50" charset="-128"/>
              </a:rPr>
              <a:t>対する</a:t>
            </a:r>
            <a:endParaRPr lang="en-US" altLang="ja-JP" sz="4400" dirty="0" smtClean="0">
              <a:latin typeface="メイリオ" panose="020B0604030504040204" pitchFamily="50" charset="-128"/>
              <a:ea typeface="メイリオ" panose="020B0604030504040204" pitchFamily="50" charset="-128"/>
            </a:endParaRPr>
          </a:p>
          <a:p>
            <a:pPr marL="0" indent="0" algn="ctr">
              <a:buNone/>
            </a:pPr>
            <a:r>
              <a:rPr lang="ja-JP" altLang="en-US" sz="4400" dirty="0" smtClean="0">
                <a:latin typeface="メイリオ" panose="020B0604030504040204" pitchFamily="50" charset="-128"/>
                <a:ea typeface="メイリオ" panose="020B0604030504040204" pitchFamily="50" charset="-128"/>
              </a:rPr>
              <a:t>子育て</a:t>
            </a:r>
            <a:r>
              <a:rPr lang="ja-JP" altLang="en-US" sz="4400" dirty="0">
                <a:latin typeface="メイリオ" panose="020B0604030504040204" pitchFamily="50" charset="-128"/>
                <a:ea typeface="メイリオ" panose="020B0604030504040204" pitchFamily="50" charset="-128"/>
              </a:rPr>
              <a:t>・</a:t>
            </a:r>
            <a:r>
              <a:rPr lang="ja-JP" altLang="en-US" sz="4400" dirty="0" smtClean="0">
                <a:latin typeface="メイリオ" panose="020B0604030504040204" pitchFamily="50" charset="-128"/>
                <a:ea typeface="メイリオ" panose="020B0604030504040204" pitchFamily="50" charset="-128"/>
              </a:rPr>
              <a:t>生活</a:t>
            </a:r>
            <a:r>
              <a:rPr lang="ja-JP" altLang="en-US" sz="4400" dirty="0">
                <a:latin typeface="メイリオ" panose="020B0604030504040204" pitchFamily="50" charset="-128"/>
                <a:ea typeface="メイリオ" panose="020B0604030504040204" pitchFamily="50" charset="-128"/>
              </a:rPr>
              <a:t>支援</a:t>
            </a:r>
            <a:r>
              <a:rPr lang="ja-JP" altLang="en-US" sz="4400" dirty="0" smtClean="0">
                <a:latin typeface="メイリオ" panose="020B0604030504040204" pitchFamily="50" charset="-128"/>
                <a:ea typeface="メイリオ" panose="020B0604030504040204" pitchFamily="50" charset="-128"/>
              </a:rPr>
              <a:t>関係の主</a:t>
            </a:r>
            <a:r>
              <a:rPr lang="ja-JP" altLang="en-US" sz="4400" dirty="0">
                <a:latin typeface="メイリオ" panose="020B0604030504040204" pitchFamily="50" charset="-128"/>
                <a:ea typeface="メイリオ" panose="020B0604030504040204" pitchFamily="50" charset="-128"/>
              </a:rPr>
              <a:t>な事業</a:t>
            </a:r>
            <a:br>
              <a:rPr lang="ja-JP" altLang="en-US" sz="4400" dirty="0">
                <a:latin typeface="メイリオ" panose="020B0604030504040204" pitchFamily="50" charset="-128"/>
                <a:ea typeface="メイリオ" panose="020B0604030504040204" pitchFamily="50" charset="-128"/>
              </a:rPr>
            </a:br>
            <a:endParaRPr kumimoji="1" lang="ja-JP" altLang="en-US" sz="44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395536" y="257442"/>
            <a:ext cx="7920880" cy="707886"/>
          </a:xfrm>
          <a:prstGeom prst="rect">
            <a:avLst/>
          </a:prstGeom>
          <a:noFill/>
        </p:spPr>
        <p:txBody>
          <a:bodyPr wrap="square" rtlCol="0">
            <a:spAutoFit/>
          </a:bodyPr>
          <a:lstStyle/>
          <a:p>
            <a:r>
              <a:rPr lang="ja-JP" altLang="en-US" sz="40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ひとり親家庭に対する支援事業者</a:t>
            </a:r>
            <a:endParaRPr kumimoji="1" lang="ja-JP" altLang="en-US" sz="1600" dirty="0">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2282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5192" y="1052736"/>
            <a:ext cx="8435280" cy="5449799"/>
          </a:xfrm>
        </p:spPr>
        <p:txBody>
          <a:bodyPr>
            <a:normAutofit/>
          </a:bodyPr>
          <a:lstStyle/>
          <a:p>
            <a:pPr marL="0" indent="0">
              <a:buNone/>
            </a:pPr>
            <a:endParaRPr kumimoji="1" lang="en-US" altLang="ja-JP" dirty="0" smtClean="0">
              <a:latin typeface="メイリオ" panose="020B0604030504040204" pitchFamily="50" charset="-128"/>
              <a:ea typeface="メイリオ" panose="020B0604030504040204" pitchFamily="50" charset="-128"/>
            </a:endParaRPr>
          </a:p>
          <a:p>
            <a:pPr marL="0" indent="0">
              <a:buNone/>
            </a:pPr>
            <a:endParaRPr lang="en-US" altLang="ja-JP" sz="3400" dirty="0">
              <a:latin typeface="メイリオ" panose="020B0604030504040204" pitchFamily="50" charset="-128"/>
              <a:ea typeface="メイリオ" panose="020B0604030504040204" pitchFamily="50" charset="-128"/>
            </a:endParaRPr>
          </a:p>
          <a:p>
            <a:pPr marL="0" indent="0">
              <a:buNone/>
            </a:pPr>
            <a:r>
              <a:rPr lang="ja-JP" altLang="en-US" sz="3400" dirty="0">
                <a:latin typeface="メイリオ" panose="020B0604030504040204" pitchFamily="50" charset="-128"/>
                <a:ea typeface="メイリオ" panose="020B0604030504040204" pitchFamily="50" charset="-128"/>
              </a:rPr>
              <a:t>１</a:t>
            </a:r>
            <a:r>
              <a:rPr lang="ja-JP" altLang="en-US" sz="3400" dirty="0" smtClean="0">
                <a:latin typeface="メイリオ" panose="020B0604030504040204" pitchFamily="50" charset="-128"/>
                <a:ea typeface="メイリオ" panose="020B0604030504040204" pitchFamily="50" charset="-128"/>
              </a:rPr>
              <a:t>　ひとり</a:t>
            </a:r>
            <a:r>
              <a:rPr lang="ja-JP" altLang="en-US" sz="3400" dirty="0">
                <a:latin typeface="メイリオ" panose="020B0604030504040204" pitchFamily="50" charset="-128"/>
                <a:ea typeface="メイリオ" panose="020B0604030504040204" pitchFamily="50" charset="-128"/>
              </a:rPr>
              <a:t>親家庭等日常生活支援事業</a:t>
            </a:r>
            <a:r>
              <a:rPr lang="en-US" altLang="ja-JP" sz="3400" dirty="0">
                <a:latin typeface="メイリオ" panose="020B0604030504040204" pitchFamily="50" charset="-128"/>
                <a:ea typeface="メイリオ" panose="020B0604030504040204" pitchFamily="50" charset="-128"/>
              </a:rPr>
              <a:t/>
            </a:r>
            <a:br>
              <a:rPr lang="en-US" altLang="ja-JP" sz="3400" dirty="0">
                <a:latin typeface="メイリオ" panose="020B0604030504040204" pitchFamily="50" charset="-128"/>
                <a:ea typeface="メイリオ" panose="020B0604030504040204" pitchFamily="50" charset="-128"/>
              </a:rPr>
            </a:br>
            <a:endParaRPr kumimoji="1"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２　トワイライトステイ、ショートステイ</a:t>
            </a:r>
            <a:endParaRPr lang="en-US" altLang="ja-JP" dirty="0" smtClean="0">
              <a:latin typeface="メイリオ" panose="020B0604030504040204" pitchFamily="50" charset="-128"/>
              <a:ea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３</a:t>
            </a: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母子</a:t>
            </a:r>
            <a:r>
              <a:rPr lang="ja-JP" altLang="en-US" dirty="0">
                <a:latin typeface="メイリオ" panose="020B0604030504040204" pitchFamily="50" charset="-128"/>
                <a:ea typeface="メイリオ" panose="020B0604030504040204" pitchFamily="50" charset="-128"/>
              </a:rPr>
              <a:t>生活支援施設</a:t>
            </a: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95536" y="257442"/>
            <a:ext cx="7920880" cy="707886"/>
          </a:xfrm>
          <a:prstGeom prst="rect">
            <a:avLst/>
          </a:prstGeom>
          <a:noFill/>
        </p:spPr>
        <p:txBody>
          <a:bodyPr wrap="square" rtlCol="0">
            <a:spAutoFit/>
          </a:bodyPr>
          <a:lstStyle/>
          <a:p>
            <a:r>
              <a:rPr lang="ja-JP" altLang="en-US" sz="40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ひとり親家庭に対する支援事業者</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1517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3" end="3"/>
                                            </p:txEl>
                                          </p:spTgt>
                                        </p:tgtEl>
                                      </p:cBhvr>
                                    </p:animEffect>
                                    <p:animScale>
                                      <p:cBhvr>
                                        <p:cTn id="12"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4390" y="2132856"/>
            <a:ext cx="7823212" cy="3816424"/>
          </a:xfrm>
        </p:spPr>
        <p:txBody>
          <a:bodyPr>
            <a:normAutofit fontScale="85000" lnSpcReduction="10000"/>
          </a:bodyPr>
          <a:lstStyle/>
          <a:p>
            <a:pPr marL="0" indent="0">
              <a:buNone/>
            </a:pPr>
            <a:r>
              <a:rPr kumimoji="1" lang="ja-JP" altLang="en-US" dirty="0" smtClean="0">
                <a:latin typeface="メイリオ" panose="020B0604030504040204" pitchFamily="50" charset="-128"/>
                <a:ea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rPr>
              <a:t>）トワイライトステイ（夜間養護等事業）</a:t>
            </a:r>
            <a:endParaRPr kumimoji="1" lang="en-US" altLang="ja-JP" dirty="0" smtClean="0">
              <a:latin typeface="メイリオ" panose="020B0604030504040204" pitchFamily="50" charset="-128"/>
              <a:ea typeface="メイリオ" panose="020B0604030504040204" pitchFamily="50" charset="-128"/>
            </a:endParaRPr>
          </a:p>
          <a:p>
            <a:pPr marL="0" indent="0">
              <a:buNone/>
            </a:pPr>
            <a:endParaRPr lang="en-US" altLang="ja-JP" sz="2400" dirty="0" smtClean="0">
              <a:latin typeface="メイリオ" panose="020B0604030504040204" pitchFamily="50" charset="-128"/>
              <a:ea typeface="メイリオ" panose="020B0604030504040204" pitchFamily="50" charset="-128"/>
            </a:endParaRPr>
          </a:p>
          <a:p>
            <a:pPr marL="0" indent="0">
              <a:buNone/>
            </a:pPr>
            <a:r>
              <a:rPr lang="ja-JP" altLang="en-US" sz="2400" dirty="0" smtClean="0">
                <a:latin typeface="メイリオ" panose="020B0604030504040204" pitchFamily="50" charset="-128"/>
                <a:ea typeface="メイリオ" panose="020B0604030504040204" pitchFamily="50" charset="-128"/>
              </a:rPr>
              <a:t>対象：　</a:t>
            </a:r>
            <a:r>
              <a:rPr kumimoji="1" lang="ja-JP" altLang="en-US" sz="2400" dirty="0" smtClean="0">
                <a:latin typeface="メイリオ" panose="020B0604030504040204" pitchFamily="50" charset="-128"/>
                <a:ea typeface="メイリオ" panose="020B0604030504040204" pitchFamily="50" charset="-128"/>
              </a:rPr>
              <a:t>仕事</a:t>
            </a:r>
            <a:r>
              <a:rPr lang="ja-JP" altLang="en-US" sz="2400" dirty="0" smtClean="0">
                <a:latin typeface="メイリオ" panose="020B0604030504040204" pitchFamily="50" charset="-128"/>
                <a:ea typeface="メイリオ" panose="020B0604030504040204" pitchFamily="50" charset="-128"/>
              </a:rPr>
              <a:t>等により</a:t>
            </a:r>
            <a:r>
              <a:rPr kumimoji="1" lang="ja-JP" altLang="en-US" sz="2400" dirty="0" smtClean="0">
                <a:latin typeface="メイリオ" panose="020B0604030504040204" pitchFamily="50" charset="-128"/>
                <a:ea typeface="メイリオ" panose="020B0604030504040204" pitchFamily="50" charset="-128"/>
              </a:rPr>
              <a:t>平日の夜間又は休日に不在となり、児童を　　　</a:t>
            </a:r>
            <a:endParaRPr kumimoji="1" lang="en-US" altLang="ja-JP" sz="2400" dirty="0" smtClean="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kumimoji="1" lang="ja-JP" altLang="en-US" sz="2400" dirty="0" smtClean="0">
                <a:latin typeface="メイリオ" panose="020B0604030504040204" pitchFamily="50" charset="-128"/>
                <a:ea typeface="メイリオ" panose="020B0604030504040204" pitchFamily="50" charset="-128"/>
              </a:rPr>
              <a:t>養護することが困難となった場合</a:t>
            </a:r>
            <a:endParaRPr kumimoji="1" lang="en-US" altLang="ja-JP" sz="2400" dirty="0" smtClean="0">
              <a:latin typeface="メイリオ" panose="020B0604030504040204" pitchFamily="50" charset="-128"/>
              <a:ea typeface="メイリオ" panose="020B0604030504040204" pitchFamily="50" charset="-128"/>
            </a:endParaRPr>
          </a:p>
          <a:p>
            <a:pPr marL="0" indent="0">
              <a:buNone/>
            </a:pPr>
            <a:endParaRPr kumimoji="1" lang="en-US" altLang="ja-JP" sz="2400"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rPr>
              <a:t>）ショートステイ（短期入所生活援助事業）</a:t>
            </a:r>
            <a:endParaRPr lang="en-US" altLang="ja-JP" dirty="0" smtClean="0">
              <a:latin typeface="メイリオ" panose="020B0604030504040204" pitchFamily="50" charset="-128"/>
              <a:ea typeface="メイリオ" panose="020B0604030504040204" pitchFamily="50" charset="-128"/>
            </a:endParaRPr>
          </a:p>
          <a:p>
            <a:pPr marL="0" indent="0">
              <a:buNone/>
            </a:pPr>
            <a:endParaRPr kumimoji="1" lang="en-US" altLang="ja-JP" sz="2400" dirty="0" smtClean="0">
              <a:latin typeface="メイリオ" panose="020B0604030504040204" pitchFamily="50" charset="-128"/>
              <a:ea typeface="メイリオ" panose="020B0604030504040204" pitchFamily="50" charset="-128"/>
            </a:endParaRPr>
          </a:p>
          <a:p>
            <a:pPr marL="0" indent="0">
              <a:buNone/>
            </a:pPr>
            <a:r>
              <a:rPr kumimoji="1" lang="ja-JP" altLang="en-US" sz="2400" dirty="0" smtClean="0">
                <a:latin typeface="メイリオ" panose="020B0604030504040204" pitchFamily="50" charset="-128"/>
                <a:ea typeface="メイリオ" panose="020B0604030504040204" pitchFamily="50" charset="-128"/>
              </a:rPr>
              <a:t>対象：　保護者の疾病や仕事等により児童の養育が一時的に</a:t>
            </a:r>
            <a:endParaRPr kumimoji="1" lang="en-US" altLang="ja-JP" sz="2400" dirty="0" smtClean="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kumimoji="1" lang="ja-JP" altLang="en-US" sz="2400" dirty="0" smtClean="0">
                <a:latin typeface="メイリオ" panose="020B0604030504040204" pitchFamily="50" charset="-128"/>
                <a:ea typeface="メイリオ" panose="020B0604030504040204" pitchFamily="50" charset="-128"/>
              </a:rPr>
              <a:t>困難となった場合、または育児不安、育児疲れ等の</a:t>
            </a:r>
            <a:endParaRPr kumimoji="1" lang="en-US" altLang="ja-JP" sz="2400" dirty="0" smtClean="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kumimoji="1" lang="ja-JP" altLang="en-US" sz="2400" dirty="0" smtClean="0">
                <a:latin typeface="メイリオ" panose="020B0604030504040204" pitchFamily="50" charset="-128"/>
                <a:ea typeface="メイリオ" panose="020B0604030504040204" pitchFamily="50" charset="-128"/>
              </a:rPr>
              <a:t>身体的・精神的負担の軽減が必要な場合</a:t>
            </a:r>
            <a:endParaRPr kumimoji="1" lang="ja-JP" altLang="en-US" sz="24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95536" y="257442"/>
            <a:ext cx="7920880" cy="707886"/>
          </a:xfrm>
          <a:prstGeom prst="rect">
            <a:avLst/>
          </a:prstGeom>
          <a:noFill/>
        </p:spPr>
        <p:txBody>
          <a:bodyPr wrap="square" rtlCol="0">
            <a:spAutoFit/>
          </a:bodyPr>
          <a:lstStyle/>
          <a:p>
            <a:r>
              <a:rPr lang="ja-JP" altLang="en-US" sz="40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ひとり親家庭に対する支援事業者</a:t>
            </a:r>
            <a:endParaRPr kumimoji="1" lang="ja-JP" altLang="en-US" sz="16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②トワイライトステイ・ショートステイ</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34387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rot="20629233">
            <a:off x="181082" y="1118713"/>
            <a:ext cx="4778959" cy="707886"/>
          </a:xfrm>
          <a:prstGeom prst="rect">
            <a:avLst/>
          </a:prstGeom>
          <a:noFill/>
        </p:spPr>
        <p:txBody>
          <a:bodyPr wrap="square" rtlCol="0">
            <a:spAutoFit/>
          </a:bodyPr>
          <a:lstStyle/>
          <a:p>
            <a:r>
              <a:rPr kumimoji="1" lang="ja-JP" altLang="en-US" sz="4000" b="1" dirty="0" smtClean="0">
                <a:solidFill>
                  <a:srgbClr val="0070C0"/>
                </a:solidFill>
                <a:latin typeface="メイリオ" panose="020B0604030504040204" pitchFamily="50" charset="-128"/>
                <a:ea typeface="メイリオ" panose="020B0604030504040204" pitchFamily="50" charset="-128"/>
              </a:rPr>
              <a:t>おもちゃ欲しいよぉ</a:t>
            </a:r>
            <a:endParaRPr kumimoji="1" lang="ja-JP" altLang="en-US" sz="4000" b="1" dirty="0">
              <a:solidFill>
                <a:srgbClr val="0070C0"/>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rot="969712">
            <a:off x="4882055" y="5431666"/>
            <a:ext cx="4121718" cy="769441"/>
          </a:xfrm>
          <a:prstGeom prst="rect">
            <a:avLst/>
          </a:prstGeom>
          <a:noFill/>
        </p:spPr>
        <p:txBody>
          <a:bodyPr wrap="square" rtlCol="0">
            <a:spAutoFit/>
          </a:bodyPr>
          <a:lstStyle/>
          <a:p>
            <a:r>
              <a:rPr lang="ja-JP" altLang="en-US" sz="4400" b="1" dirty="0" smtClean="0">
                <a:solidFill>
                  <a:srgbClr val="FF0000"/>
                </a:solidFill>
                <a:latin typeface="メイリオ" panose="020B0604030504040204" pitchFamily="50" charset="-128"/>
                <a:ea typeface="メイリオ" panose="020B0604030504040204" pitchFamily="50" charset="-128"/>
              </a:rPr>
              <a:t>お腹すいたよ</a:t>
            </a:r>
            <a:r>
              <a:rPr lang="en-US" altLang="ja-JP" sz="4400" b="1" dirty="0" smtClean="0">
                <a:solidFill>
                  <a:srgbClr val="FF0000"/>
                </a:solidFill>
                <a:latin typeface="メイリオ" panose="020B0604030504040204" pitchFamily="50" charset="-128"/>
                <a:ea typeface="メイリオ" panose="020B0604030504040204" pitchFamily="50" charset="-128"/>
              </a:rPr>
              <a:t>…</a:t>
            </a:r>
            <a:endParaRPr kumimoji="1" lang="en-US" altLang="ja-JP" sz="4400" b="1" dirty="0" smtClean="0">
              <a:solidFill>
                <a:srgbClr val="FF0000"/>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cstate="print">
            <a:duotone>
              <a:prstClr val="black"/>
              <a:schemeClr val="bg2">
                <a:tint val="45000"/>
                <a:satMod val="400000"/>
              </a:schemeClr>
            </a:duotone>
            <a:extLst>
              <a:ext uri="{28A0092B-C50C-407E-A947-70E740481C1C}">
                <a14:useLocalDpi xmlns:a14="http://schemas.microsoft.com/office/drawing/2010/main" val="0"/>
              </a:ext>
            </a:extLst>
          </a:blip>
          <a:stretch>
            <a:fillRect/>
          </a:stretch>
        </p:blipFill>
        <p:spPr>
          <a:xfrm>
            <a:off x="4721322" y="2478402"/>
            <a:ext cx="1365805" cy="2059771"/>
          </a:xfrm>
          <a:prstGeom prst="rect">
            <a:avLst/>
          </a:prstGeom>
        </p:spPr>
      </p:pic>
      <p:sp>
        <p:nvSpPr>
          <p:cNvPr id="5" name="テキスト ボックス 4"/>
          <p:cNvSpPr txBox="1"/>
          <p:nvPr/>
        </p:nvSpPr>
        <p:spPr>
          <a:xfrm rot="20983462">
            <a:off x="120903" y="4992512"/>
            <a:ext cx="4921321" cy="646331"/>
          </a:xfrm>
          <a:prstGeom prst="rect">
            <a:avLst/>
          </a:prstGeom>
          <a:noFill/>
        </p:spPr>
        <p:txBody>
          <a:bodyPr wrap="square" rtlCol="0">
            <a:spAutoFit/>
          </a:bodyPr>
          <a:lstStyle/>
          <a:p>
            <a:r>
              <a:rPr lang="ja-JP" altLang="en-US" sz="3600" b="1" dirty="0" smtClean="0">
                <a:solidFill>
                  <a:srgbClr val="0070C0"/>
                </a:solidFill>
                <a:latin typeface="メイリオ" panose="020B0604030504040204" pitchFamily="50" charset="-128"/>
                <a:ea typeface="メイリオ" panose="020B0604030504040204" pitchFamily="50" charset="-128"/>
              </a:rPr>
              <a:t>友達うらやましいなぁ</a:t>
            </a:r>
            <a:endParaRPr kumimoji="1" lang="ja-JP" altLang="en-US" sz="3600" b="1" dirty="0">
              <a:solidFill>
                <a:srgbClr val="0070C0"/>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rot="557741">
            <a:off x="4745184" y="1748728"/>
            <a:ext cx="4315973" cy="646331"/>
          </a:xfrm>
          <a:prstGeom prst="rect">
            <a:avLst/>
          </a:prstGeom>
          <a:noFill/>
        </p:spPr>
        <p:txBody>
          <a:bodyPr wrap="square" rtlCol="0">
            <a:spAutoFit/>
          </a:bodyPr>
          <a:lstStyle/>
          <a:p>
            <a:r>
              <a:rPr lang="ja-JP" altLang="en-US" sz="3600" b="1" dirty="0" smtClean="0">
                <a:solidFill>
                  <a:srgbClr val="FF0000"/>
                </a:solidFill>
                <a:latin typeface="メイリオ" panose="020B0604030504040204" pitchFamily="50" charset="-128"/>
                <a:ea typeface="メイリオ" panose="020B0604030504040204" pitchFamily="50" charset="-128"/>
              </a:rPr>
              <a:t>なんであたしだけ</a:t>
            </a:r>
            <a:r>
              <a:rPr lang="en-US" altLang="ja-JP" sz="3600" b="1" dirty="0" smtClean="0">
                <a:solidFill>
                  <a:srgbClr val="FF0000"/>
                </a:solidFill>
                <a:latin typeface="メイリオ" panose="020B0604030504040204" pitchFamily="50" charset="-128"/>
                <a:ea typeface="メイリオ" panose="020B0604030504040204" pitchFamily="50" charset="-128"/>
              </a:rPr>
              <a:t>…</a:t>
            </a:r>
          </a:p>
        </p:txBody>
      </p:sp>
      <p:pic>
        <p:nvPicPr>
          <p:cNvPr id="7" name="図 6"/>
          <p:cNvPicPr>
            <a:picLocks noChangeAspect="1"/>
          </p:cNvPicPr>
          <p:nvPr/>
        </p:nvPicPr>
        <p:blipFill>
          <a:blip r:embed="rId3" cstate="print">
            <a:duotone>
              <a:prstClr val="black"/>
              <a:schemeClr val="bg2">
                <a:tint val="45000"/>
                <a:satMod val="400000"/>
              </a:schemeClr>
            </a:duotone>
            <a:extLst>
              <a:ext uri="{28A0092B-C50C-407E-A947-70E740481C1C}">
                <a14:useLocalDpi xmlns:a14="http://schemas.microsoft.com/office/drawing/2010/main" val="0"/>
              </a:ext>
            </a:extLst>
          </a:blip>
          <a:stretch>
            <a:fillRect/>
          </a:stretch>
        </p:blipFill>
        <p:spPr>
          <a:xfrm>
            <a:off x="3050505" y="2455139"/>
            <a:ext cx="1432345" cy="2092327"/>
          </a:xfrm>
          <a:prstGeom prst="rect">
            <a:avLst/>
          </a:prstGeom>
          <a:solidFill>
            <a:schemeClr val="bg1"/>
          </a:solidFill>
        </p:spPr>
      </p:pic>
      <p:sp>
        <p:nvSpPr>
          <p:cNvPr id="8" name="テキスト ボックス 7"/>
          <p:cNvSpPr txBox="1"/>
          <p:nvPr/>
        </p:nvSpPr>
        <p:spPr>
          <a:xfrm rot="443724">
            <a:off x="211127" y="3100352"/>
            <a:ext cx="2771263" cy="707886"/>
          </a:xfrm>
          <a:prstGeom prst="rect">
            <a:avLst/>
          </a:prstGeom>
          <a:noFill/>
        </p:spPr>
        <p:txBody>
          <a:bodyPr wrap="square" rtlCol="0">
            <a:spAutoFit/>
          </a:bodyPr>
          <a:lstStyle/>
          <a:p>
            <a:r>
              <a:rPr lang="ja-JP" altLang="en-US" sz="4000" b="1" dirty="0" smtClean="0">
                <a:solidFill>
                  <a:srgbClr val="0070C0"/>
                </a:solidFill>
                <a:latin typeface="メイリオ" panose="020B0604030504040204" pitchFamily="50" charset="-128"/>
                <a:ea typeface="メイリオ" panose="020B0604030504040204" pitchFamily="50" charset="-128"/>
              </a:rPr>
              <a:t>寒いよぉ</a:t>
            </a:r>
            <a:r>
              <a:rPr lang="en-US" altLang="ja-JP" sz="4000" b="1" dirty="0" smtClean="0">
                <a:solidFill>
                  <a:srgbClr val="0070C0"/>
                </a:solidFill>
                <a:latin typeface="メイリオ" panose="020B0604030504040204" pitchFamily="50" charset="-128"/>
                <a:ea typeface="メイリオ" panose="020B0604030504040204" pitchFamily="50" charset="-128"/>
              </a:rPr>
              <a:t>…</a:t>
            </a:r>
          </a:p>
        </p:txBody>
      </p:sp>
      <p:sp>
        <p:nvSpPr>
          <p:cNvPr id="10" name="テキスト ボックス 9"/>
          <p:cNvSpPr txBox="1"/>
          <p:nvPr/>
        </p:nvSpPr>
        <p:spPr>
          <a:xfrm rot="20907762">
            <a:off x="5643899" y="3569781"/>
            <a:ext cx="3388699" cy="646331"/>
          </a:xfrm>
          <a:prstGeom prst="rect">
            <a:avLst/>
          </a:prstGeom>
          <a:noFill/>
        </p:spPr>
        <p:txBody>
          <a:bodyPr wrap="square" rtlCol="0">
            <a:spAutoFit/>
          </a:bodyPr>
          <a:lstStyle/>
          <a:p>
            <a:r>
              <a:rPr lang="ja-JP" altLang="en-US" sz="3600" b="1" dirty="0" smtClean="0">
                <a:solidFill>
                  <a:srgbClr val="FF0000"/>
                </a:solidFill>
                <a:latin typeface="メイリオ" panose="020B0604030504040204" pitchFamily="50" charset="-128"/>
                <a:ea typeface="メイリオ" panose="020B0604030504040204" pitchFamily="50" charset="-128"/>
              </a:rPr>
              <a:t>さみしいよ</a:t>
            </a:r>
            <a:r>
              <a:rPr lang="ja-JP" altLang="en-US" sz="3600" b="1" dirty="0">
                <a:solidFill>
                  <a:srgbClr val="FF0000"/>
                </a:solidFill>
                <a:latin typeface="メイリオ" panose="020B0604030504040204" pitchFamily="50" charset="-128"/>
                <a:ea typeface="メイリオ" panose="020B0604030504040204" pitchFamily="50" charset="-128"/>
              </a:rPr>
              <a:t>ぉ</a:t>
            </a:r>
            <a:r>
              <a:rPr lang="en-US" altLang="ja-JP" sz="3600" b="1" dirty="0" smtClean="0">
                <a:solidFill>
                  <a:srgbClr val="FF0000"/>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418297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10" presetClass="entr" presetSubtype="0" fill="hold" grpId="0" nodeType="afterEffect">
                                  <p:stCondLst>
                                    <p:cond delay="2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1200"/>
                            </p:stCondLst>
                            <p:childTnLst>
                              <p:par>
                                <p:cTn id="27" presetID="10" presetClass="entr" presetSubtype="0" fill="hold" grpId="0" nodeType="afterEffect">
                                  <p:stCondLst>
                                    <p:cond delay="2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1900"/>
                            </p:stCondLst>
                            <p:childTnLst>
                              <p:par>
                                <p:cTn id="31" presetID="10" presetClass="entr" presetSubtype="0" fill="hold" grpId="0" nodeType="afterEffect">
                                  <p:stCondLst>
                                    <p:cond delay="2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2600"/>
                            </p:stCondLst>
                            <p:childTnLst>
                              <p:par>
                                <p:cTn id="35" presetID="10" presetClass="entr" presetSubtype="0" fill="hold" grpId="0" nodeType="afterEffect">
                                  <p:stCondLst>
                                    <p:cond delay="2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3300"/>
                            </p:stCondLst>
                            <p:childTnLst>
                              <p:par>
                                <p:cTn id="39" presetID="10" presetClass="entr" presetSubtype="0" fill="hold" grpId="0" nodeType="afterEffect">
                                  <p:stCondLst>
                                    <p:cond delay="2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95536" y="257442"/>
            <a:ext cx="7920880" cy="707886"/>
          </a:xfrm>
          <a:prstGeom prst="rect">
            <a:avLst/>
          </a:prstGeom>
          <a:noFill/>
        </p:spPr>
        <p:txBody>
          <a:bodyPr wrap="square" rtlCol="0">
            <a:spAutoFit/>
          </a:bodyPr>
          <a:lstStyle/>
          <a:p>
            <a:r>
              <a:rPr lang="ja-JP" altLang="en-US" sz="40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ひとり親家庭に対する支援事業者</a:t>
            </a:r>
            <a:endParaRPr kumimoji="1" lang="ja-JP" altLang="en-US" sz="1600" dirty="0">
              <a:latin typeface="メイリオ" panose="020B0604030504040204" pitchFamily="50" charset="-128"/>
              <a:ea typeface="メイリオ" panose="020B0604030504040204" pitchFamily="50" charset="-128"/>
            </a:endParaRPr>
          </a:p>
        </p:txBody>
      </p:sp>
      <p:sp>
        <p:nvSpPr>
          <p:cNvPr id="2" name="コンテンツ プレースホルダー 1"/>
          <p:cNvSpPr>
            <a:spLocks noGrp="1"/>
          </p:cNvSpPr>
          <p:nvPr>
            <p:ph idx="1"/>
          </p:nvPr>
        </p:nvSpPr>
        <p:spPr/>
        <p:txBody>
          <a:bodyPr/>
          <a:lstStyle/>
          <a:p>
            <a:endParaRPr kumimoji="1" lang="ja-JP" altLang="en-US"/>
          </a:p>
        </p:txBody>
      </p:sp>
      <p:sp>
        <p:nvSpPr>
          <p:cNvPr id="6" name="コンテンツ プレースホルダー 2"/>
          <p:cNvSpPr txBox="1">
            <a:spLocks/>
          </p:cNvSpPr>
          <p:nvPr/>
        </p:nvSpPr>
        <p:spPr>
          <a:xfrm>
            <a:off x="385192" y="1052736"/>
            <a:ext cx="8435280" cy="5449799"/>
          </a:xfrm>
          <a:prstGeom prst="rect">
            <a:avLst/>
          </a:prstGeom>
        </p:spPr>
        <p:txBody>
          <a:bodyPr vert="horz" rtlCol="0">
            <a:normAutofit/>
          </a:bodyPr>
          <a:lst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a:lstStyle>
          <a:p>
            <a:pPr marL="0" indent="0">
              <a:buFont typeface="Wingdings"/>
              <a:buNone/>
            </a:pPr>
            <a:endParaRPr lang="en-US" altLang="ja-JP" kern="0" dirty="0" smtClean="0">
              <a:latin typeface="メイリオ" panose="020B0604030504040204" pitchFamily="50" charset="-128"/>
              <a:ea typeface="メイリオ" panose="020B0604030504040204" pitchFamily="50" charset="-128"/>
            </a:endParaRPr>
          </a:p>
          <a:p>
            <a:pPr marL="0" indent="0">
              <a:buFont typeface="Wingdings"/>
              <a:buNone/>
            </a:pPr>
            <a:endParaRPr lang="en-US" altLang="ja-JP" sz="3400" kern="0" dirty="0" smtClean="0">
              <a:latin typeface="メイリオ" panose="020B0604030504040204" pitchFamily="50" charset="-128"/>
              <a:ea typeface="メイリオ" panose="020B0604030504040204" pitchFamily="50" charset="-128"/>
            </a:endParaRPr>
          </a:p>
          <a:p>
            <a:pPr marL="0" indent="0">
              <a:buFont typeface="Wingdings"/>
              <a:buNone/>
            </a:pPr>
            <a:r>
              <a:rPr lang="ja-JP" altLang="en-US" sz="3400" kern="0" dirty="0" smtClean="0">
                <a:latin typeface="メイリオ" panose="020B0604030504040204" pitchFamily="50" charset="-128"/>
                <a:ea typeface="メイリオ" panose="020B0604030504040204" pitchFamily="50" charset="-128"/>
              </a:rPr>
              <a:t>１　ひとり親家庭等日常生活支援事業</a:t>
            </a:r>
            <a:r>
              <a:rPr lang="en-US" altLang="ja-JP" sz="3400" kern="0" dirty="0" smtClean="0">
                <a:latin typeface="メイリオ" panose="020B0604030504040204" pitchFamily="50" charset="-128"/>
                <a:ea typeface="メイリオ" panose="020B0604030504040204" pitchFamily="50" charset="-128"/>
              </a:rPr>
              <a:t/>
            </a:r>
            <a:br>
              <a:rPr lang="en-US" altLang="ja-JP" sz="3400" kern="0" dirty="0" smtClean="0">
                <a:latin typeface="メイリオ" panose="020B0604030504040204" pitchFamily="50" charset="-128"/>
                <a:ea typeface="メイリオ" panose="020B0604030504040204" pitchFamily="50" charset="-128"/>
              </a:rPr>
            </a:br>
            <a:endParaRPr lang="en-US" altLang="ja-JP" kern="0" dirty="0" smtClean="0">
              <a:latin typeface="メイリオ" panose="020B0604030504040204" pitchFamily="50" charset="-128"/>
              <a:ea typeface="メイリオ" panose="020B0604030504040204" pitchFamily="50" charset="-128"/>
            </a:endParaRPr>
          </a:p>
          <a:p>
            <a:pPr marL="0" indent="0">
              <a:buFont typeface="Wingdings"/>
              <a:buNone/>
            </a:pPr>
            <a:r>
              <a:rPr lang="ja-JP" altLang="en-US" kern="0" dirty="0" smtClean="0">
                <a:latin typeface="メイリオ" panose="020B0604030504040204" pitchFamily="50" charset="-128"/>
                <a:ea typeface="メイリオ" panose="020B0604030504040204" pitchFamily="50" charset="-128"/>
              </a:rPr>
              <a:t>２　トワイライトステイ、ショートステイ</a:t>
            </a:r>
            <a:endParaRPr lang="en-US" altLang="ja-JP" kern="0" dirty="0" smtClean="0">
              <a:latin typeface="メイリオ" panose="020B0604030504040204" pitchFamily="50" charset="-128"/>
              <a:ea typeface="メイリオ" panose="020B0604030504040204" pitchFamily="50" charset="-128"/>
            </a:endParaRPr>
          </a:p>
          <a:p>
            <a:pPr marL="0" indent="0">
              <a:buFont typeface="Wingdings"/>
              <a:buNone/>
            </a:pPr>
            <a:endParaRPr lang="en-US" altLang="ja-JP" kern="0" dirty="0" smtClean="0">
              <a:latin typeface="メイリオ" panose="020B0604030504040204" pitchFamily="50" charset="-128"/>
              <a:ea typeface="メイリオ" panose="020B0604030504040204" pitchFamily="50" charset="-128"/>
            </a:endParaRPr>
          </a:p>
          <a:p>
            <a:pPr marL="0" indent="0">
              <a:buFont typeface="Wingdings"/>
              <a:buNone/>
            </a:pPr>
            <a:r>
              <a:rPr lang="ja-JP" altLang="en-US" kern="0" dirty="0" smtClean="0">
                <a:latin typeface="メイリオ" panose="020B0604030504040204" pitchFamily="50" charset="-128"/>
                <a:ea typeface="メイリオ" panose="020B0604030504040204" pitchFamily="50" charset="-128"/>
              </a:rPr>
              <a:t>３　母子生活支援施設</a:t>
            </a:r>
            <a:endParaRPr lang="en-US" altLang="ja-JP" kern="0" dirty="0" smtClean="0">
              <a:latin typeface="メイリオ" panose="020B0604030504040204" pitchFamily="50" charset="-128"/>
              <a:ea typeface="メイリオ" panose="020B0604030504040204" pitchFamily="50" charset="-128"/>
            </a:endParaRPr>
          </a:p>
          <a:p>
            <a:pPr marL="0" indent="0">
              <a:buFont typeface="Wingdings"/>
              <a:buNone/>
            </a:pPr>
            <a:endParaRPr lang="en-US" altLang="ja-JP" kern="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9385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5" end="5"/>
                                            </p:txEl>
                                          </p:spTgt>
                                        </p:tgtEl>
                                      </p:cBhvr>
                                    </p:animEffect>
                                    <p:animScale>
                                      <p:cBhvr>
                                        <p:cTn id="7" dur="250" autoRev="1" fill="hold"/>
                                        <p:tgtEl>
                                          <p:spTgt spid="6">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986900"/>
            <a:ext cx="8229600" cy="4525963"/>
          </a:xfrm>
        </p:spPr>
        <p:txBody>
          <a:bodyPr>
            <a:normAutofit/>
          </a:bodyPr>
          <a:lstStyle/>
          <a:p>
            <a:pPr marL="0" indent="0">
              <a:buNone/>
            </a:pPr>
            <a:endParaRPr lang="en-US" altLang="ja-JP" sz="2800" dirty="0" smtClean="0">
              <a:latin typeface="メイリオ" panose="020B0604030504040204" pitchFamily="50" charset="-128"/>
              <a:ea typeface="メイリオ" panose="020B0604030504040204" pitchFamily="50" charset="-128"/>
            </a:endParaRPr>
          </a:p>
          <a:p>
            <a:pPr marL="0" indent="0">
              <a:buNone/>
            </a:pPr>
            <a:r>
              <a:rPr lang="ja-JP" altLang="en-US" sz="2800" dirty="0" smtClean="0">
                <a:latin typeface="メイリオ" panose="020B0604030504040204" pitchFamily="50" charset="-128"/>
                <a:ea typeface="メイリオ" panose="020B0604030504040204" pitchFamily="50" charset="-128"/>
              </a:rPr>
              <a:t>「配偶者</a:t>
            </a:r>
            <a:r>
              <a:rPr lang="ja-JP" altLang="en-US" sz="2800" dirty="0">
                <a:latin typeface="メイリオ" panose="020B0604030504040204" pitchFamily="50" charset="-128"/>
                <a:ea typeface="メイリオ" panose="020B0604030504040204" pitchFamily="50" charset="-128"/>
              </a:rPr>
              <a:t>のない女子又はこれに準ずる事情にある女子及びその者の監護すべき児童を入所させて、これらの者を保護するとともに、これらの者の自立の促進のためにその生活を支援し、あわせて退所した者について相談その他の援助を行うことを目的とする施設とする</a:t>
            </a:r>
            <a:r>
              <a:rPr lang="ja-JP" altLang="en-US" sz="2800" dirty="0" smtClean="0">
                <a:latin typeface="メイリオ" panose="020B0604030504040204" pitchFamily="50" charset="-128"/>
                <a:ea typeface="メイリオ" panose="020B0604030504040204" pitchFamily="50" charset="-128"/>
              </a:rPr>
              <a:t>。」</a:t>
            </a:r>
            <a:endParaRPr lang="en-US" altLang="ja-JP" sz="2800" dirty="0" smtClean="0">
              <a:latin typeface="メイリオ" panose="020B0604030504040204" pitchFamily="50" charset="-128"/>
              <a:ea typeface="メイリオ" panose="020B0604030504040204" pitchFamily="50" charset="-128"/>
            </a:endParaRPr>
          </a:p>
          <a:p>
            <a:pPr marL="0" indent="0">
              <a:buNone/>
            </a:pPr>
            <a:r>
              <a:rPr lang="ja-JP" altLang="en-US" sz="2400" dirty="0" smtClean="0">
                <a:latin typeface="メイリオ" panose="020B0604030504040204" pitchFamily="50" charset="-128"/>
                <a:ea typeface="メイリオ" panose="020B0604030504040204" pitchFamily="50" charset="-128"/>
              </a:rPr>
              <a:t>　　　　　　　　　　　　　　　　（児童福祉法第</a:t>
            </a:r>
            <a:r>
              <a:rPr lang="en-US" altLang="ja-JP" sz="2400" dirty="0" smtClean="0">
                <a:latin typeface="メイリオ" panose="020B0604030504040204" pitchFamily="50" charset="-128"/>
                <a:ea typeface="メイリオ" panose="020B0604030504040204" pitchFamily="50" charset="-128"/>
              </a:rPr>
              <a:t>38</a:t>
            </a:r>
            <a:r>
              <a:rPr lang="ja-JP" altLang="en-US" sz="2400" dirty="0" smtClean="0">
                <a:latin typeface="メイリオ" panose="020B0604030504040204" pitchFamily="50" charset="-128"/>
                <a:ea typeface="メイリオ" panose="020B0604030504040204" pitchFamily="50" charset="-128"/>
              </a:rPr>
              <a:t>条）</a:t>
            </a:r>
            <a:endParaRPr kumimoji="1" lang="ja-JP" altLang="en-US" sz="24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95536" y="257442"/>
            <a:ext cx="7920880" cy="707886"/>
          </a:xfrm>
          <a:prstGeom prst="rect">
            <a:avLst/>
          </a:prstGeom>
          <a:noFill/>
        </p:spPr>
        <p:txBody>
          <a:bodyPr wrap="square" rtlCol="0">
            <a:spAutoFit/>
          </a:bodyPr>
          <a:lstStyle/>
          <a:p>
            <a:r>
              <a:rPr lang="ja-JP" altLang="en-US" sz="40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ひとり親家庭に対する支援事業者</a:t>
            </a:r>
            <a:endParaRPr kumimoji="1" lang="ja-JP" altLang="en-US" sz="16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③児童福祉法</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646379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539389567"/>
              </p:ext>
            </p:extLst>
          </p:nvPr>
        </p:nvGraphicFramePr>
        <p:xfrm>
          <a:off x="647564" y="1916832"/>
          <a:ext cx="7848872" cy="4093914"/>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827584" y="6237312"/>
            <a:ext cx="8064896" cy="338554"/>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平成</a:t>
            </a:r>
            <a:r>
              <a:rPr lang="ja-JP" altLang="en-US" sz="1400" dirty="0">
                <a:latin typeface="メイリオ" panose="020B0604030504040204" pitchFamily="50" charset="-128"/>
                <a:ea typeface="メイリオ" panose="020B0604030504040204" pitchFamily="50" charset="-128"/>
              </a:rPr>
              <a:t>２５年度 母子家庭の母及び父子家庭の父の 自立支援施策の実施状況　　厚生</a:t>
            </a:r>
            <a:r>
              <a:rPr lang="ja-JP" altLang="en-US" sz="1400" dirty="0" smtClean="0">
                <a:latin typeface="メイリオ" panose="020B0604030504040204" pitchFamily="50" charset="-128"/>
                <a:ea typeface="メイリオ" panose="020B0604030504040204" pitchFamily="50" charset="-128"/>
              </a:rPr>
              <a:t>労働省</a:t>
            </a:r>
            <a:endParaRPr lang="ja-JP" altLang="en-US" sz="1400" dirty="0">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395536" y="257442"/>
            <a:ext cx="7920880" cy="707886"/>
          </a:xfrm>
          <a:prstGeom prst="rect">
            <a:avLst/>
          </a:prstGeom>
          <a:noFill/>
        </p:spPr>
        <p:txBody>
          <a:bodyPr wrap="square" rtlCol="0">
            <a:spAutoFit/>
          </a:bodyPr>
          <a:lstStyle/>
          <a:p>
            <a:r>
              <a:rPr lang="ja-JP" altLang="en-US" sz="40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ひとり親家庭に対する支援事業者</a:t>
            </a:r>
            <a:endParaRPr kumimoji="1" lang="ja-JP" altLang="en-US" sz="16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④施設数の推移</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741028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2167016347"/>
              </p:ext>
            </p:extLst>
          </p:nvPr>
        </p:nvGraphicFramePr>
        <p:xfrm>
          <a:off x="755576" y="1340768"/>
          <a:ext cx="741682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直線コネクタ 4"/>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539552" y="260648"/>
            <a:ext cx="1944216" cy="769441"/>
          </a:xfrm>
          <a:prstGeom prst="rect">
            <a:avLst/>
          </a:prstGeom>
          <a:noFill/>
        </p:spPr>
        <p:txBody>
          <a:bodyPr wrap="square" rtlCol="0">
            <a:spAutoFit/>
          </a:bodyPr>
          <a:lstStyle/>
          <a:p>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目次</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349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3000" fill="remove" grpId="0" nodeType="withEffect">
                                  <p:stCondLst>
                                    <p:cond delay="0"/>
                                  </p:stCondLst>
                                  <p:childTnLst>
                                    <p:animClr clrSpc="rgb" dir="cw">
                                      <p:cBhvr override="childStyle">
                                        <p:cTn id="6" dur="250" autoRev="1" fill="remove"/>
                                        <p:tgtEl>
                                          <p:spTgt spid="4">
                                            <p:graphicEl>
                                              <a:dgm id="{678487B2-25C8-458C-9FB1-F12A726A43B7}"/>
                                            </p:graphicEl>
                                          </p:spTgt>
                                        </p:tgtEl>
                                        <p:attrNameLst>
                                          <p:attrName>style.color</p:attrName>
                                        </p:attrNameLst>
                                      </p:cBhvr>
                                      <p:to>
                                        <a:srgbClr val="FFFF66"/>
                                      </p:to>
                                    </p:animClr>
                                    <p:animClr clrSpc="rgb" dir="cw">
                                      <p:cBhvr>
                                        <p:cTn id="7" dur="250" autoRev="1" fill="remove"/>
                                        <p:tgtEl>
                                          <p:spTgt spid="4">
                                            <p:graphicEl>
                                              <a:dgm id="{678487B2-25C8-458C-9FB1-F12A726A43B7}"/>
                                            </p:graphicEl>
                                          </p:spTgt>
                                        </p:tgtEl>
                                        <p:attrNameLst>
                                          <p:attrName>fillcolor</p:attrName>
                                        </p:attrNameLst>
                                      </p:cBhvr>
                                      <p:to>
                                        <a:srgbClr val="FFFF66"/>
                                      </p:to>
                                    </p:animClr>
                                    <p:set>
                                      <p:cBhvr>
                                        <p:cTn id="8" dur="250" autoRev="1" fill="remove"/>
                                        <p:tgtEl>
                                          <p:spTgt spid="4">
                                            <p:graphicEl>
                                              <a:dgm id="{678487B2-25C8-458C-9FB1-F12A726A43B7}"/>
                                            </p:graphicEl>
                                          </p:spTgt>
                                        </p:tgtEl>
                                        <p:attrNameLst>
                                          <p:attrName>fill.type</p:attrName>
                                        </p:attrNameLst>
                                      </p:cBhvr>
                                      <p:to>
                                        <p:strVal val="solid"/>
                                      </p:to>
                                    </p:set>
                                    <p:set>
                                      <p:cBhvr>
                                        <p:cTn id="9" dur="250" autoRev="1" fill="remove"/>
                                        <p:tgtEl>
                                          <p:spTgt spid="4">
                                            <p:graphicEl>
                                              <a:dgm id="{678487B2-25C8-458C-9FB1-F12A726A43B7}"/>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324751" y="1994193"/>
            <a:ext cx="8229600" cy="4525963"/>
          </a:xfrm>
        </p:spPr>
        <p:txBody>
          <a:bodyPr/>
          <a:lstStyle/>
          <a:p>
            <a:r>
              <a:rPr kumimoji="1" lang="ja-JP" altLang="en-US" dirty="0" smtClean="0">
                <a:latin typeface="メイリオ" panose="020B0604030504040204" pitchFamily="50" charset="-128"/>
                <a:ea typeface="メイリオ" panose="020B0604030504040204" pitchFamily="50" charset="-128"/>
              </a:rPr>
              <a:t>子育て・就業の「両立」をサポート</a:t>
            </a:r>
            <a:endParaRPr kumimoji="1"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労働法に沿った求人</a:t>
            </a:r>
            <a:endParaRPr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女性</a:t>
            </a:r>
            <a:r>
              <a:rPr lang="ja-JP" altLang="en-US" dirty="0" smtClean="0">
                <a:latin typeface="メイリオ" panose="020B0604030504040204" pitchFamily="50" charset="-128"/>
                <a:ea typeface="メイリオ" panose="020B0604030504040204" pitchFamily="50" charset="-128"/>
              </a:rPr>
              <a:t>活躍を目的に</a:t>
            </a:r>
            <a:endParaRPr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生活</a:t>
            </a:r>
            <a:r>
              <a:rPr lang="ja-JP" altLang="en-US" dirty="0" smtClean="0">
                <a:latin typeface="メイリオ" panose="020B0604030504040204" pitchFamily="50" charset="-128"/>
                <a:ea typeface="メイリオ" panose="020B0604030504040204" pitchFamily="50" charset="-128"/>
              </a:rPr>
              <a:t>保護受給者・母子・通学しながら</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など相談する人は様々</a:t>
            </a:r>
            <a:endParaRPr lang="en-US" altLang="ja-JP" dirty="0" smtClean="0">
              <a:latin typeface="メイリオ" panose="020B0604030504040204" pitchFamily="50" charset="-128"/>
              <a:ea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rPr>
              <a:t>→それぞれの背景に沿ったサポート</a:t>
            </a:r>
            <a:endParaRPr kumimoji="1" lang="ja-JP" altLang="en-US" dirty="0">
              <a:latin typeface="メイリオ" panose="020B0604030504040204" pitchFamily="50" charset="-128"/>
              <a:ea typeface="メイリオ" panose="020B0604030504040204" pitchFamily="50" charset="-128"/>
            </a:endParaRPr>
          </a:p>
        </p:txBody>
      </p:sp>
      <p:pic>
        <p:nvPicPr>
          <p:cNvPr id="2050"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516216" y="4653136"/>
            <a:ext cx="2205033" cy="21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0479" y="1106008"/>
            <a:ext cx="1583665" cy="120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539552" y="260648"/>
            <a:ext cx="691276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事業支援</a:t>
            </a:r>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者</a:t>
            </a:r>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への取材</a:t>
            </a:r>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結果</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①マザーズハローワーク渋谷</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358915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720779"/>
            <a:ext cx="8712968" cy="4525963"/>
          </a:xfrm>
        </p:spPr>
        <p:txBody>
          <a:bodyPr>
            <a:noAutofit/>
          </a:bodyPr>
          <a:lstStyle/>
          <a:p>
            <a:pPr marL="0" indent="0">
              <a:buNone/>
            </a:pPr>
            <a:endParaRPr kumimoji="1" lang="en-US" altLang="ja-JP" sz="2800" dirty="0" smtClean="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個々に現状の問題点に気づいてもらう</a:t>
            </a:r>
            <a:endParaRPr lang="en-US" altLang="ja-JP" sz="2800" dirty="0" smtClean="0">
              <a:latin typeface="メイリオ" panose="020B0604030504040204" pitchFamily="50" charset="-128"/>
              <a:ea typeface="メイリオ" panose="020B0604030504040204" pitchFamily="50" charset="-128"/>
            </a:endParaRPr>
          </a:p>
          <a:p>
            <a:pPr marL="0" indent="0">
              <a:buNone/>
            </a:pPr>
            <a:r>
              <a:rPr kumimoji="1" lang="ja-JP" altLang="en-US" sz="2800" dirty="0" smtClean="0">
                <a:latin typeface="メイリオ" panose="020B0604030504040204" pitchFamily="50" charset="-128"/>
                <a:ea typeface="メイリオ" panose="020B0604030504040204" pitchFamily="50" charset="-128"/>
              </a:rPr>
              <a:t>　　　　それぞれに応じて他部門の紹介・情報</a:t>
            </a:r>
            <a:endParaRPr kumimoji="1" lang="en-US" altLang="ja-JP" sz="2800" dirty="0" smtClean="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　　　</a:t>
            </a:r>
            <a:r>
              <a:rPr kumimoji="1" lang="ja-JP" altLang="en-US" sz="2800" dirty="0" smtClean="0">
                <a:latin typeface="メイリオ" panose="020B0604030504040204" pitchFamily="50" charset="-128"/>
                <a:ea typeface="メイリオ" panose="020B0604030504040204" pitchFamily="50" charset="-128"/>
              </a:rPr>
              <a:t>提供制度の紹介　　　　</a:t>
            </a:r>
            <a:endParaRPr kumimoji="1" lang="en-US" altLang="ja-JP" sz="2800" dirty="0" smtClean="0">
              <a:latin typeface="メイリオ" panose="020B0604030504040204" pitchFamily="50" charset="-128"/>
              <a:ea typeface="メイリオ" panose="020B0604030504040204" pitchFamily="50" charset="-128"/>
            </a:endParaRPr>
          </a:p>
          <a:p>
            <a:pPr marL="0" indent="0">
              <a:buNone/>
            </a:pPr>
            <a:r>
              <a:rPr kumimoji="1" lang="ja-JP" altLang="en-US" sz="2800" dirty="0" smtClean="0">
                <a:latin typeface="メイリオ" panose="020B0604030504040204" pitchFamily="50" charset="-128"/>
                <a:ea typeface="メイリオ" panose="020B0604030504040204" pitchFamily="50" charset="-128"/>
              </a:rPr>
              <a:t>　　　　受け取れる支援は受け取ってもらうよう</a:t>
            </a:r>
            <a:endParaRPr kumimoji="1" lang="en-US" altLang="ja-JP" sz="2800" dirty="0" smtClean="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　　　</a:t>
            </a:r>
            <a:r>
              <a:rPr kumimoji="1" lang="ja-JP" altLang="en-US" sz="2800" dirty="0" smtClean="0">
                <a:latin typeface="メイリオ" panose="020B0604030504040204" pitchFamily="50" charset="-128"/>
                <a:ea typeface="メイリオ" panose="020B0604030504040204" pitchFamily="50" charset="-128"/>
              </a:rPr>
              <a:t>アドバイス</a:t>
            </a:r>
            <a:endParaRPr kumimoji="1" lang="en-US" altLang="ja-JP" sz="2800" dirty="0" smtClean="0">
              <a:latin typeface="メイリオ" panose="020B0604030504040204" pitchFamily="50" charset="-128"/>
              <a:ea typeface="メイリオ" panose="020B0604030504040204" pitchFamily="50" charset="-128"/>
            </a:endParaRPr>
          </a:p>
          <a:p>
            <a:pPr marL="0" indent="0">
              <a:buNone/>
            </a:pPr>
            <a:r>
              <a:rPr kumimoji="1" lang="en-US" altLang="ja-JP" sz="2800" dirty="0" smtClean="0">
                <a:latin typeface="メイリオ" panose="020B0604030504040204" pitchFamily="50" charset="-128"/>
                <a:ea typeface="メイリオ" panose="020B0604030504040204" pitchFamily="50" charset="-128"/>
              </a:rPr>
              <a:t>EX</a:t>
            </a:r>
            <a:r>
              <a:rPr kumimoji="1" lang="ja-JP" altLang="en-US" sz="2800" dirty="0" smtClean="0">
                <a:latin typeface="メイリオ" panose="020B0604030504040204" pitchFamily="50" charset="-128"/>
                <a:ea typeface="メイリオ" panose="020B0604030504040204" pitchFamily="50" charset="-128"/>
              </a:rPr>
              <a:t>①資格修得のため通学している女性</a:t>
            </a:r>
            <a:endParaRPr kumimoji="1" lang="en-US" altLang="ja-JP" sz="2800" dirty="0" smtClean="0">
              <a:latin typeface="メイリオ" panose="020B0604030504040204" pitchFamily="50" charset="-128"/>
              <a:ea typeface="メイリオ" panose="020B0604030504040204" pitchFamily="50" charset="-128"/>
            </a:endParaRPr>
          </a:p>
          <a:p>
            <a:pPr marL="0" indent="0">
              <a:buNone/>
            </a:pPr>
            <a:r>
              <a:rPr lang="en-US" altLang="ja-JP" sz="2800" dirty="0" smtClean="0">
                <a:latin typeface="メイリオ" panose="020B0604030504040204" pitchFamily="50" charset="-128"/>
                <a:ea typeface="メイリオ" panose="020B0604030504040204" pitchFamily="50" charset="-128"/>
              </a:rPr>
              <a:t>EX</a:t>
            </a:r>
            <a:r>
              <a:rPr lang="ja-JP" altLang="en-US" sz="2800" dirty="0" smtClean="0">
                <a:latin typeface="メイリオ" panose="020B0604030504040204" pitchFamily="50" charset="-128"/>
                <a:ea typeface="メイリオ" panose="020B0604030504040204" pitchFamily="50" charset="-128"/>
              </a:rPr>
              <a:t>②</a:t>
            </a:r>
            <a:r>
              <a:rPr lang="en-US" altLang="ja-JP" sz="2800" dirty="0" smtClean="0">
                <a:latin typeface="メイリオ" panose="020B0604030504040204" pitchFamily="50" charset="-128"/>
                <a:ea typeface="メイリオ" panose="020B0604030504040204" pitchFamily="50" charset="-128"/>
              </a:rPr>
              <a:t>DV</a:t>
            </a:r>
            <a:r>
              <a:rPr lang="ja-JP" altLang="en-US" sz="2800" dirty="0" smtClean="0">
                <a:latin typeface="メイリオ" panose="020B0604030504040204" pitchFamily="50" charset="-128"/>
                <a:ea typeface="メイリオ" panose="020B0604030504040204" pitchFamily="50" charset="-128"/>
              </a:rPr>
              <a:t>被害を受けた女性</a:t>
            </a:r>
            <a:endParaRPr kumimoji="1" lang="ja-JP" altLang="en-US" sz="2800" dirty="0">
              <a:latin typeface="メイリオ" panose="020B0604030504040204" pitchFamily="50" charset="-128"/>
              <a:ea typeface="メイリオ" panose="020B0604030504040204" pitchFamily="50" charset="-128"/>
            </a:endParaRPr>
          </a:p>
        </p:txBody>
      </p:sp>
      <p:sp>
        <p:nvSpPr>
          <p:cNvPr id="5" name="右矢印 4"/>
          <p:cNvSpPr/>
          <p:nvPr/>
        </p:nvSpPr>
        <p:spPr>
          <a:xfrm>
            <a:off x="611560" y="2802616"/>
            <a:ext cx="978408" cy="3414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 name="右矢印 5"/>
          <p:cNvSpPr/>
          <p:nvPr/>
        </p:nvSpPr>
        <p:spPr>
          <a:xfrm>
            <a:off x="608490" y="3831131"/>
            <a:ext cx="978408" cy="305257"/>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392076" y="4149080"/>
            <a:ext cx="1294724" cy="141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84168" y="5157347"/>
            <a:ext cx="1573104" cy="170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直線コネクタ 7"/>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539552" y="260648"/>
            <a:ext cx="691276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事業支援</a:t>
            </a:r>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者</a:t>
            </a:r>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への取材</a:t>
            </a:r>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結果</a:t>
            </a:r>
            <a:endParaRPr kumimoji="1" lang="ja-JP" altLang="en-US"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②それぞれの背景にあったサポートのために</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866672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308080" y="2679955"/>
            <a:ext cx="1751724" cy="381642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母子・父子</a:t>
            </a:r>
            <a:endParaRPr kumimoji="1" lang="en-US" altLang="ja-JP" dirty="0" smtClean="0"/>
          </a:p>
          <a:p>
            <a:pPr algn="ctr"/>
            <a:r>
              <a:rPr kumimoji="1" lang="ja-JP" altLang="en-US" dirty="0" smtClean="0"/>
              <a:t>自立</a:t>
            </a:r>
            <a:endParaRPr kumimoji="1" lang="en-US" altLang="ja-JP" dirty="0" smtClean="0"/>
          </a:p>
          <a:p>
            <a:pPr algn="ctr"/>
            <a:r>
              <a:rPr kumimoji="1" lang="ja-JP" altLang="en-US" dirty="0" smtClean="0"/>
              <a:t>支援員</a:t>
            </a:r>
            <a:endParaRPr kumimoji="1" lang="en-US" altLang="ja-JP" dirty="0" smtClean="0"/>
          </a:p>
          <a:p>
            <a:pPr algn="ctr"/>
            <a:endParaRPr lang="en-US" altLang="ja-JP" dirty="0"/>
          </a:p>
          <a:p>
            <a:pPr algn="ctr"/>
            <a:r>
              <a:rPr kumimoji="1" lang="ja-JP" altLang="en-US" dirty="0" smtClean="0"/>
              <a:t>就業支援</a:t>
            </a:r>
            <a:endParaRPr kumimoji="1" lang="en-US" altLang="ja-JP" dirty="0" smtClean="0"/>
          </a:p>
          <a:p>
            <a:pPr algn="ctr"/>
            <a:r>
              <a:rPr kumimoji="1" lang="ja-JP" altLang="en-US" dirty="0" smtClean="0"/>
              <a:t>専門員</a:t>
            </a:r>
            <a:endParaRPr kumimoji="1" lang="en-US" altLang="ja-JP" dirty="0" smtClean="0"/>
          </a:p>
          <a:p>
            <a:pPr algn="ctr"/>
            <a:endParaRPr lang="en-US" altLang="ja-JP" sz="1200" dirty="0"/>
          </a:p>
        </p:txBody>
      </p:sp>
      <p:sp>
        <p:nvSpPr>
          <p:cNvPr id="5" name="円/楕円 4"/>
          <p:cNvSpPr/>
          <p:nvPr/>
        </p:nvSpPr>
        <p:spPr>
          <a:xfrm>
            <a:off x="2150089" y="1720418"/>
            <a:ext cx="1982959" cy="84239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t>市レベルの</a:t>
            </a:r>
            <a:endParaRPr kumimoji="1" lang="en-US" altLang="ja-JP" sz="1600" dirty="0" smtClean="0"/>
          </a:p>
          <a:p>
            <a:pPr algn="ctr"/>
            <a:r>
              <a:rPr kumimoji="1" lang="ja-JP" altLang="en-US" sz="1600" dirty="0" smtClean="0"/>
              <a:t>相談窓口</a:t>
            </a:r>
            <a:endParaRPr kumimoji="1" lang="ja-JP" altLang="en-US" sz="1600" dirty="0"/>
          </a:p>
        </p:txBody>
      </p:sp>
      <p:sp>
        <p:nvSpPr>
          <p:cNvPr id="6" name="角丸四角形 5"/>
          <p:cNvSpPr/>
          <p:nvPr/>
        </p:nvSpPr>
        <p:spPr>
          <a:xfrm>
            <a:off x="5058936" y="2461164"/>
            <a:ext cx="842392" cy="4254004"/>
          </a:xfrm>
          <a:prstGeom prst="roundRect">
            <a:avLst/>
          </a:prstGeom>
        </p:spPr>
        <p:style>
          <a:lnRef idx="1">
            <a:schemeClr val="accent2"/>
          </a:lnRef>
          <a:fillRef idx="2">
            <a:schemeClr val="accent2"/>
          </a:fillRef>
          <a:effectRef idx="1">
            <a:schemeClr val="accent2"/>
          </a:effectRef>
          <a:fontRef idx="minor">
            <a:schemeClr val="dk1"/>
          </a:fontRef>
        </p:style>
        <p:txBody>
          <a:bodyPr vert="eaVert" rtlCol="0" anchor="ctr"/>
          <a:lstStyle/>
          <a:p>
            <a:pPr algn="ctr"/>
            <a:r>
              <a:rPr kumimoji="1" lang="ja-JP" altLang="en-US" sz="2000" dirty="0" smtClean="0"/>
              <a:t>メニュー作成</a:t>
            </a:r>
            <a:endParaRPr kumimoji="1" lang="ja-JP" altLang="en-US" sz="2000" dirty="0"/>
          </a:p>
        </p:txBody>
      </p:sp>
      <p:cxnSp>
        <p:nvCxnSpPr>
          <p:cNvPr id="8" name="直線矢印コネクタ 7"/>
          <p:cNvCxnSpPr>
            <a:endCxn id="21" idx="1"/>
          </p:cNvCxnSpPr>
          <p:nvPr/>
        </p:nvCxnSpPr>
        <p:spPr>
          <a:xfrm flipV="1">
            <a:off x="5961249" y="2755636"/>
            <a:ext cx="939211" cy="1806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endCxn id="22" idx="1"/>
          </p:cNvCxnSpPr>
          <p:nvPr/>
        </p:nvCxnSpPr>
        <p:spPr>
          <a:xfrm flipV="1">
            <a:off x="5961249" y="3888679"/>
            <a:ext cx="939211" cy="672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5941547" y="4562939"/>
            <a:ext cx="885669" cy="578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943907" y="4562939"/>
            <a:ext cx="883309" cy="15303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6900460" y="2334440"/>
            <a:ext cx="1545756" cy="8423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t>就業支援</a:t>
            </a:r>
            <a:endParaRPr kumimoji="1" lang="ja-JP" altLang="en-US" sz="1400" dirty="0"/>
          </a:p>
        </p:txBody>
      </p:sp>
      <p:sp>
        <p:nvSpPr>
          <p:cNvPr id="22" name="角丸四角形 21"/>
          <p:cNvSpPr/>
          <p:nvPr/>
        </p:nvSpPr>
        <p:spPr>
          <a:xfrm>
            <a:off x="6900460" y="3467483"/>
            <a:ext cx="1545756" cy="8423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t>子育て・生活</a:t>
            </a:r>
            <a:endParaRPr kumimoji="1" lang="en-US" altLang="ja-JP" sz="1400" dirty="0" smtClean="0"/>
          </a:p>
          <a:p>
            <a:pPr algn="ctr"/>
            <a:r>
              <a:rPr kumimoji="1" lang="ja-JP" altLang="en-US" sz="1400" dirty="0" smtClean="0"/>
              <a:t>支援</a:t>
            </a:r>
            <a:endParaRPr kumimoji="1" lang="ja-JP" altLang="en-US" sz="1400" dirty="0"/>
          </a:p>
        </p:txBody>
      </p:sp>
      <p:sp>
        <p:nvSpPr>
          <p:cNvPr id="23" name="角丸四角形 22"/>
          <p:cNvSpPr/>
          <p:nvPr/>
        </p:nvSpPr>
        <p:spPr>
          <a:xfrm>
            <a:off x="6900460" y="4710704"/>
            <a:ext cx="1545756" cy="8423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t>子供への支援</a:t>
            </a:r>
            <a:endParaRPr kumimoji="1" lang="ja-JP" altLang="en-US" sz="1400" dirty="0"/>
          </a:p>
        </p:txBody>
      </p:sp>
      <p:sp>
        <p:nvSpPr>
          <p:cNvPr id="24" name="角丸四角形 23"/>
          <p:cNvSpPr/>
          <p:nvPr/>
        </p:nvSpPr>
        <p:spPr>
          <a:xfrm>
            <a:off x="6873986" y="5812526"/>
            <a:ext cx="1570145" cy="8423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t>養育費の確保</a:t>
            </a:r>
            <a:endParaRPr kumimoji="1" lang="en-US" altLang="ja-JP" sz="1400" dirty="0" smtClean="0"/>
          </a:p>
          <a:p>
            <a:pPr algn="ctr"/>
            <a:r>
              <a:rPr lang="ja-JP" altLang="en-US" sz="1400" dirty="0"/>
              <a:t>経済的支援</a:t>
            </a:r>
            <a:endParaRPr kumimoji="1" lang="ja-JP" altLang="en-US" sz="1400" dirty="0"/>
          </a:p>
        </p:txBody>
      </p:sp>
      <p:sp>
        <p:nvSpPr>
          <p:cNvPr id="25" name="右矢印 24"/>
          <p:cNvSpPr/>
          <p:nvPr/>
        </p:nvSpPr>
        <p:spPr>
          <a:xfrm>
            <a:off x="4117796" y="4339832"/>
            <a:ext cx="901360" cy="44646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050"/>
          </a:p>
        </p:txBody>
      </p:sp>
      <p:pic>
        <p:nvPicPr>
          <p:cNvPr id="3074" name="Picture 2"/>
          <p:cNvPicPr>
            <a:picLocks noGrp="1" noChangeAspect="1" noChangeArrowheads="1"/>
          </p:cNvPicPr>
          <p:nvPr>
            <p:ph idx="1"/>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0132" y="1971271"/>
            <a:ext cx="1358139" cy="1656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939" y="5098947"/>
            <a:ext cx="1477210" cy="1555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右矢印 25"/>
          <p:cNvSpPr/>
          <p:nvPr/>
        </p:nvSpPr>
        <p:spPr>
          <a:xfrm rot="2361612">
            <a:off x="1307450" y="3186430"/>
            <a:ext cx="901360" cy="44646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050"/>
          </a:p>
        </p:txBody>
      </p:sp>
      <p:sp>
        <p:nvSpPr>
          <p:cNvPr id="27" name="右矢印 26"/>
          <p:cNvSpPr/>
          <p:nvPr/>
        </p:nvSpPr>
        <p:spPr>
          <a:xfrm rot="19262610">
            <a:off x="1209622" y="5030971"/>
            <a:ext cx="901360" cy="44646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050"/>
          </a:p>
        </p:txBody>
      </p:sp>
      <p:cxnSp>
        <p:nvCxnSpPr>
          <p:cNvPr id="19" name="直線コネクタ 18"/>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539552" y="260648"/>
            <a:ext cx="691276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事業支援</a:t>
            </a:r>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者</a:t>
            </a:r>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への取材</a:t>
            </a:r>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結果</a:t>
            </a:r>
            <a:endParaRPr kumimoji="1" lang="ja-JP" altLang="en-US" dirty="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③個々に合わせた総合的支援</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4452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1" grpId="0" animBg="1"/>
      <p:bldP spid="22" grpId="0" animBg="1"/>
      <p:bldP spid="23" grpId="0" animBg="1"/>
      <p:bldP spid="24" grpId="0" animBg="1"/>
      <p:bldP spid="25" grpId="0" animBg="1"/>
      <p:bldP spid="26" grpId="0" animBg="1"/>
      <p:bldP spid="2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844824"/>
            <a:ext cx="8435280" cy="4672415"/>
          </a:xfrm>
        </p:spPr>
        <p:txBody>
          <a:bodyPr>
            <a:normAutofit fontScale="85000" lnSpcReduction="20000"/>
          </a:bodyPr>
          <a:lstStyle/>
          <a:p>
            <a:pPr marL="0" indent="0">
              <a:buNone/>
            </a:pPr>
            <a:r>
              <a:rPr kumimoji="1" lang="ja-JP" altLang="en-US" dirty="0" smtClean="0">
                <a:latin typeface="メイリオ" panose="020B0604030504040204" pitchFamily="50" charset="-128"/>
                <a:ea typeface="メイリオ" panose="020B0604030504040204" pitchFamily="50" charset="-128"/>
              </a:rPr>
              <a:t>１．主婦業</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しばらく働いていなかったため、</a:t>
            </a:r>
            <a:endParaRPr kumimoji="1"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kumimoji="1" lang="ja-JP" altLang="en-US" u="sng" dirty="0" smtClean="0">
                <a:latin typeface="メイリオ" panose="020B0604030504040204" pitchFamily="50" charset="-128"/>
                <a:ea typeface="メイリオ" panose="020B0604030504040204" pitchFamily="50" charset="-128"/>
              </a:rPr>
              <a:t>再就職が難しい</a:t>
            </a:r>
            <a:endParaRPr kumimoji="1" lang="en-US" altLang="ja-JP" u="sng" dirty="0" smtClean="0">
              <a:latin typeface="メイリオ" panose="020B0604030504040204" pitchFamily="50" charset="-128"/>
              <a:ea typeface="メイリオ" panose="020B0604030504040204" pitchFamily="50" charset="-128"/>
            </a:endParaRPr>
          </a:p>
          <a:p>
            <a:pPr marL="514350" indent="-514350">
              <a:buFont typeface="+mj-lt"/>
              <a:buAutoNum type="arabicPeriod"/>
            </a:pPr>
            <a:endParaRPr kumimoji="1" lang="en-US" altLang="ja-JP" u="sng"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２．生活保護を受け取れる為就労意欲がない</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a:t>
            </a:r>
            <a:r>
              <a:rPr lang="ja-JP" altLang="en-US" u="sng" dirty="0" smtClean="0">
                <a:latin typeface="メイリオ" panose="020B0604030504040204" pitchFamily="50" charset="-128"/>
                <a:ea typeface="メイリオ" panose="020B0604030504040204" pitchFamily="50" charset="-128"/>
              </a:rPr>
              <a:t>「貧困の連鎖」・ハローワークにこない</a:t>
            </a:r>
            <a:endParaRPr lang="en-US" altLang="ja-JP" u="sng" dirty="0" smtClean="0">
              <a:latin typeface="メイリオ" panose="020B0604030504040204" pitchFamily="50" charset="-128"/>
              <a:ea typeface="メイリオ" panose="020B0604030504040204" pitchFamily="50" charset="-128"/>
            </a:endParaRPr>
          </a:p>
          <a:p>
            <a:pPr marL="0" indent="0">
              <a:buNone/>
            </a:pPr>
            <a:endParaRPr lang="en-US" altLang="ja-JP" u="sng" dirty="0" smtClean="0">
              <a:latin typeface="メイリオ" panose="020B0604030504040204" pitchFamily="50" charset="-128"/>
              <a:ea typeface="メイリオ" panose="020B0604030504040204" pitchFamily="50" charset="-128"/>
            </a:endParaRPr>
          </a:p>
          <a:p>
            <a:pPr marL="0" indent="0">
              <a:buNone/>
            </a:pPr>
            <a:r>
              <a:rPr kumimoji="1" lang="en-US" altLang="ja-JP" dirty="0" smtClean="0">
                <a:latin typeface="メイリオ" panose="020B0604030504040204" pitchFamily="50" charset="-128"/>
                <a:ea typeface="メイリオ" panose="020B0604030504040204" pitchFamily="50" charset="-128"/>
              </a:rPr>
              <a:t>3</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　ハローワークをいかに活用してもらうか？</a:t>
            </a:r>
            <a:endParaRPr lang="en-US" altLang="ja-JP" dirty="0" smtClean="0">
              <a:latin typeface="メイリオ" panose="020B0604030504040204" pitchFamily="50" charset="-128"/>
              <a:ea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endParaRPr>
          </a:p>
          <a:p>
            <a:pPr marL="0" indent="0">
              <a:buNone/>
            </a:pPr>
            <a:r>
              <a:rPr lang="en-US" altLang="ja-JP" dirty="0" smtClean="0">
                <a:latin typeface="メイリオ" panose="020B0604030504040204" pitchFamily="50" charset="-128"/>
                <a:ea typeface="メイリオ" panose="020B0604030504040204" pitchFamily="50" charset="-128"/>
              </a:rPr>
              <a:t>4.</a:t>
            </a:r>
            <a:r>
              <a:rPr lang="ja-JP" altLang="en-US" dirty="0" smtClean="0">
                <a:latin typeface="メイリオ" panose="020B0604030504040204" pitchFamily="50" charset="-128"/>
                <a:ea typeface="メイリオ" panose="020B0604030504040204" pitchFamily="50" charset="-128"/>
              </a:rPr>
              <a:t>　職業訓練</a:t>
            </a:r>
            <a:r>
              <a:rPr lang="en-US" altLang="ja-JP" dirty="0" smtClean="0">
                <a:latin typeface="メイリオ" panose="020B0604030504040204" pitchFamily="50" charset="-128"/>
                <a:ea typeface="メイリオ" panose="020B0604030504040204" pitchFamily="50" charset="-128"/>
              </a:rPr>
              <a:t>…</a:t>
            </a:r>
            <a:r>
              <a:rPr lang="ja-JP" altLang="en-US" u="sng" dirty="0" smtClean="0">
                <a:latin typeface="メイリオ" panose="020B0604030504040204" pitchFamily="50" charset="-128"/>
                <a:ea typeface="メイリオ" panose="020B0604030504040204" pitchFamily="50" charset="-128"/>
              </a:rPr>
              <a:t>就労に結びつかないという実感</a:t>
            </a:r>
            <a:endParaRPr lang="en-US" altLang="ja-JP" u="sng"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　ウェブデザイン人気高い→基礎知識が必要</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　建築系→人気がない、就職につながる</a:t>
            </a:r>
            <a:endParaRPr lang="en-US" altLang="ja-JP" dirty="0" smtClean="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539552" y="260648"/>
            <a:ext cx="691276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事業支援</a:t>
            </a:r>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者</a:t>
            </a:r>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への取材</a:t>
            </a:r>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結果</a:t>
            </a:r>
            <a:endParaRPr kumimoji="1" lang="ja-JP" altLang="en-US"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④就労支援の課題①</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470117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3782" y="1995018"/>
            <a:ext cx="8229600" cy="4608512"/>
          </a:xfrm>
        </p:spPr>
        <p:txBody>
          <a:bodyPr>
            <a:normAutofit fontScale="85000" lnSpcReduction="20000"/>
          </a:bodyPr>
          <a:lstStyle/>
          <a:p>
            <a:pPr marL="0" indent="0">
              <a:buNone/>
            </a:pPr>
            <a:r>
              <a:rPr kumimoji="1" lang="en-US" altLang="ja-JP" dirty="0" smtClean="0">
                <a:latin typeface="メイリオ" panose="020B0604030504040204" pitchFamily="50" charset="-128"/>
                <a:ea typeface="メイリオ" panose="020B0604030504040204" pitchFamily="50" charset="-128"/>
              </a:rPr>
              <a:t>5</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女性が働きやすい環境の構築</a:t>
            </a:r>
            <a:endParaRPr kumimoji="1"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①育休後の復帰が運用されている</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②時間単位で有給がとれる</a:t>
            </a:r>
            <a:endParaRPr lang="en-US" altLang="ja-JP" dirty="0" smtClean="0">
              <a:latin typeface="メイリオ" panose="020B0604030504040204" pitchFamily="50" charset="-128"/>
              <a:ea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rPr>
              <a:t>③勤務時間に柔軟に対応してくれる</a:t>
            </a:r>
            <a:endParaRPr kumimoji="1"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④社内保育</a:t>
            </a:r>
            <a:endParaRPr lang="en-US" altLang="ja-JP" dirty="0" smtClean="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smtClean="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u="sng" dirty="0" smtClean="0">
              <a:latin typeface="メイリオ" panose="020B0604030504040204" pitchFamily="50" charset="-128"/>
              <a:ea typeface="メイリオ" panose="020B0604030504040204" pitchFamily="50" charset="-128"/>
            </a:endParaRPr>
          </a:p>
          <a:p>
            <a:pPr marL="0" indent="0">
              <a:buNone/>
            </a:pPr>
            <a:endParaRPr kumimoji="1" lang="en-US" altLang="ja-JP" u="sng" dirty="0" smtClean="0">
              <a:latin typeface="メイリオ" panose="020B0604030504040204" pitchFamily="50" charset="-128"/>
              <a:ea typeface="メイリオ" panose="020B0604030504040204" pitchFamily="50" charset="-128"/>
            </a:endParaRPr>
          </a:p>
          <a:p>
            <a:pPr marL="0" indent="0">
              <a:buNone/>
            </a:pPr>
            <a:r>
              <a:rPr lang="ja-JP" altLang="en-US" u="sng" dirty="0" smtClean="0">
                <a:latin typeface="メイリオ" panose="020B0604030504040204" pitchFamily="50" charset="-128"/>
                <a:ea typeface="メイリオ" panose="020B0604030504040204" pitchFamily="50" charset="-128"/>
              </a:rPr>
              <a:t>Ｃｆ）無認可保育園への注目</a:t>
            </a:r>
            <a:endParaRPr kumimoji="1" lang="en-US" altLang="ja-JP" u="sng" dirty="0" smtClean="0">
              <a:latin typeface="メイリオ" panose="020B0604030504040204" pitchFamily="50" charset="-128"/>
              <a:ea typeface="メイリオ" panose="020B0604030504040204" pitchFamily="50" charset="-128"/>
            </a:endParaRPr>
          </a:p>
        </p:txBody>
      </p:sp>
      <p:sp>
        <p:nvSpPr>
          <p:cNvPr id="4" name="下矢印 3"/>
          <p:cNvSpPr/>
          <p:nvPr/>
        </p:nvSpPr>
        <p:spPr>
          <a:xfrm>
            <a:off x="2627784" y="4057838"/>
            <a:ext cx="484632" cy="48920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正方形/長方形 4"/>
          <p:cNvSpPr/>
          <p:nvPr/>
        </p:nvSpPr>
        <p:spPr>
          <a:xfrm>
            <a:off x="393782" y="4620034"/>
            <a:ext cx="6768752" cy="11818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中小企業には厳しい</a:t>
            </a:r>
          </a:p>
          <a:p>
            <a:pPr algn="ctr"/>
            <a:r>
              <a:rPr lang="ja-JP" altLang="en-US" sz="2400" dirty="0">
                <a:latin typeface="メイリオ" panose="020B0604030504040204" pitchFamily="50" charset="-128"/>
                <a:ea typeface="メイリオ" panose="020B0604030504040204" pitchFamily="50" charset="-128"/>
              </a:rPr>
              <a:t>保育士の減少、待機児童の問題</a:t>
            </a:r>
          </a:p>
        </p:txBody>
      </p:sp>
      <p:pic>
        <p:nvPicPr>
          <p:cNvPr id="5122"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352282" y="1933927"/>
            <a:ext cx="2200076" cy="2580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線コネクタ 6"/>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539552" y="260648"/>
            <a:ext cx="691276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事業支援</a:t>
            </a:r>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者</a:t>
            </a:r>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への取材</a:t>
            </a:r>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結果</a:t>
            </a:r>
            <a:endParaRPr kumimoji="1" lang="ja-JP" altLang="en-US"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23528" y="1196752"/>
            <a:ext cx="8496944"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⑤</a:t>
            </a:r>
            <a:r>
              <a:rPr lang="ja-JP" altLang="en-US" sz="3200" dirty="0" smtClean="0">
                <a:latin typeface="メイリオ" panose="020B0604030504040204" pitchFamily="50" charset="-128"/>
                <a:ea typeface="メイリオ" panose="020B0604030504040204" pitchFamily="50" charset="-128"/>
              </a:rPr>
              <a:t>就労支援の課題②</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253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circle(in)">
                                      <p:cBhvr>
                                        <p:cTn id="1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1196" y="1907495"/>
            <a:ext cx="8229600" cy="4525963"/>
          </a:xfrm>
        </p:spPr>
        <p:txBody>
          <a:bodyPr/>
          <a:lstStyle/>
          <a:p>
            <a:pPr marL="0" indent="0">
              <a:buNone/>
            </a:pPr>
            <a:r>
              <a:rPr kumimoji="1" lang="en-US" altLang="ja-JP" dirty="0" smtClean="0">
                <a:latin typeface="メイリオ" panose="020B0604030504040204" pitchFamily="50" charset="-128"/>
                <a:ea typeface="メイリオ" panose="020B0604030504040204" pitchFamily="50" charset="-128"/>
              </a:rPr>
              <a:t>6.</a:t>
            </a:r>
            <a:r>
              <a:rPr kumimoji="1" lang="ja-JP" altLang="en-US" dirty="0" smtClean="0">
                <a:latin typeface="メイリオ" panose="020B0604030504040204" pitchFamily="50" charset="-128"/>
                <a:ea typeface="メイリオ" panose="020B0604030504040204" pitchFamily="50" charset="-128"/>
              </a:rPr>
              <a:t>　ワーキングプア</a:t>
            </a:r>
            <a:endParaRPr kumimoji="1"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就職</a:t>
            </a:r>
            <a:r>
              <a:rPr lang="ja-JP" altLang="en-US" dirty="0" smtClean="0">
                <a:latin typeface="メイリオ" panose="020B0604030504040204" pitchFamily="50" charset="-128"/>
                <a:ea typeface="メイリオ" panose="020B0604030504040204" pitchFamily="50" charset="-128"/>
              </a:rPr>
              <a:t>してもパート</a:t>
            </a:r>
            <a:endParaRPr lang="en-US" altLang="ja-JP" dirty="0" smtClean="0">
              <a:latin typeface="メイリオ" panose="020B0604030504040204" pitchFamily="50" charset="-128"/>
              <a:ea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rPr>
              <a:t>←正規雇用の形態がメインになることは難しい</a:t>
            </a:r>
            <a:endParaRPr kumimoji="1" lang="en-US" altLang="ja-JP" dirty="0" smtClean="0">
              <a:latin typeface="メイリオ" panose="020B0604030504040204" pitchFamily="50" charset="-128"/>
              <a:ea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二極化にいかに対応していくか</a:t>
            </a:r>
            <a:endParaRPr kumimoji="1" lang="en-US" altLang="ja-JP" dirty="0" smtClean="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pic>
        <p:nvPicPr>
          <p:cNvPr id="4098"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156176" y="4515057"/>
            <a:ext cx="2831251" cy="248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下矢印 3"/>
          <p:cNvSpPr/>
          <p:nvPr/>
        </p:nvSpPr>
        <p:spPr>
          <a:xfrm>
            <a:off x="2555776" y="3861048"/>
            <a:ext cx="484632" cy="64807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cxnSp>
        <p:nvCxnSpPr>
          <p:cNvPr id="6" name="直線コネクタ 5"/>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539552" y="260648"/>
            <a:ext cx="6912768"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事業支援</a:t>
            </a:r>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者</a:t>
            </a:r>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への取材</a:t>
            </a:r>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結果</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⑥就労支援の課題③</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69797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75656" y="2204864"/>
            <a:ext cx="7160100" cy="1938992"/>
          </a:xfrm>
          <a:prstGeom prst="rect">
            <a:avLst/>
          </a:prstGeom>
          <a:noFill/>
        </p:spPr>
        <p:txBody>
          <a:bodyPr wrap="square" rtlCol="0">
            <a:spAutoFit/>
          </a:bodyPr>
          <a:lstStyle/>
          <a:p>
            <a:r>
              <a:rPr kumimoji="1" lang="ja-JP" altLang="en-US" sz="6000" dirty="0" smtClean="0">
                <a:latin typeface="メイリオ" panose="020B0604030504040204" pitchFamily="50" charset="-128"/>
                <a:ea typeface="メイリオ" panose="020B0604030504040204" pitchFamily="50" charset="-128"/>
              </a:rPr>
              <a:t>子どもの貧困率</a:t>
            </a:r>
            <a:endParaRPr kumimoji="1" lang="en-US" altLang="ja-JP" sz="6000" dirty="0" smtClean="0">
              <a:latin typeface="メイリオ" panose="020B0604030504040204" pitchFamily="50" charset="-128"/>
              <a:ea typeface="メイリオ" panose="020B0604030504040204" pitchFamily="50" charset="-128"/>
            </a:endParaRPr>
          </a:p>
          <a:p>
            <a:r>
              <a:rPr lang="ja-JP" altLang="en-US" sz="6000" dirty="0" smtClean="0">
                <a:latin typeface="メイリオ" panose="020B0604030504040204" pitchFamily="50" charset="-128"/>
                <a:ea typeface="メイリオ" panose="020B0604030504040204" pitchFamily="50" charset="-128"/>
              </a:rPr>
              <a:t>＝</a:t>
            </a:r>
            <a:r>
              <a:rPr lang="en-US" altLang="ja-JP" sz="6000" dirty="0">
                <a:latin typeface="メイリオ" panose="020B0604030504040204" pitchFamily="50" charset="-128"/>
                <a:ea typeface="メイリオ" panose="020B0604030504040204" pitchFamily="50" charset="-128"/>
              </a:rPr>
              <a:t>16.3</a:t>
            </a:r>
            <a:r>
              <a:rPr lang="ja-JP" altLang="en-US" sz="6000" dirty="0" smtClean="0">
                <a:latin typeface="メイリオ" panose="020B0604030504040204" pitchFamily="50" charset="-128"/>
                <a:ea typeface="メイリオ" panose="020B0604030504040204" pitchFamily="50" charset="-128"/>
              </a:rPr>
              <a:t>％</a:t>
            </a:r>
            <a:r>
              <a:rPr lang="ja-JP" altLang="en-US" sz="36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(2012</a:t>
            </a:r>
            <a:r>
              <a:rPr lang="ja-JP" altLang="en-US" sz="2400" dirty="0" smtClean="0">
                <a:latin typeface="メイリオ" panose="020B0604030504040204" pitchFamily="50" charset="-128"/>
                <a:ea typeface="メイリオ" panose="020B0604030504040204" pitchFamily="50" charset="-128"/>
              </a:rPr>
              <a:t>年 厚生労働省</a:t>
            </a:r>
            <a:r>
              <a:rPr lang="en-US" altLang="ja-JP" sz="2400" dirty="0" smtClean="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38673" y="4365104"/>
            <a:ext cx="7594646" cy="1754326"/>
          </a:xfrm>
          <a:prstGeom prst="rect">
            <a:avLst/>
          </a:prstGeom>
          <a:noFill/>
        </p:spPr>
        <p:txBody>
          <a:bodyPr wrap="square" rtlCol="0">
            <a:spAutoFit/>
          </a:bodyPr>
          <a:lstStyle/>
          <a:p>
            <a:r>
              <a:rPr lang="en-US" altLang="ja-JP" sz="3600" dirty="0" smtClean="0">
                <a:latin typeface="メイリオ" panose="020B0604030504040204" pitchFamily="50" charset="-128"/>
                <a:ea typeface="メイリオ" panose="020B0604030504040204" pitchFamily="50" charset="-128"/>
              </a:rPr>
              <a:t>※</a:t>
            </a:r>
            <a:r>
              <a:rPr lang="ja-JP" altLang="en-US" sz="3600" dirty="0" smtClean="0">
                <a:latin typeface="メイリオ" panose="020B0604030504040204" pitchFamily="50" charset="-128"/>
                <a:ea typeface="メイリオ" panose="020B0604030504040204" pitchFamily="50" charset="-128"/>
              </a:rPr>
              <a:t>子どもの貧困率</a:t>
            </a:r>
            <a:endParaRPr lang="en-US" altLang="ja-JP" sz="3600" dirty="0" smtClean="0">
              <a:latin typeface="メイリオ" panose="020B0604030504040204" pitchFamily="50" charset="-128"/>
              <a:ea typeface="メイリオ" panose="020B0604030504040204" pitchFamily="50" charset="-128"/>
            </a:endParaRPr>
          </a:p>
          <a:p>
            <a:r>
              <a:rPr lang="ja-JP" altLang="en-US" sz="3600" dirty="0" smtClean="0">
                <a:latin typeface="メイリオ" panose="020B0604030504040204" pitchFamily="50" charset="-128"/>
                <a:ea typeface="メイリオ" panose="020B0604030504040204" pitchFamily="50" charset="-128"/>
              </a:rPr>
              <a:t>平均的な所得の半分を下回る世帯で</a:t>
            </a:r>
            <a:endParaRPr lang="en-US" altLang="ja-JP" sz="3600" dirty="0" smtClean="0">
              <a:latin typeface="メイリオ" panose="020B0604030504040204" pitchFamily="50" charset="-128"/>
              <a:ea typeface="メイリオ" panose="020B0604030504040204" pitchFamily="50" charset="-128"/>
            </a:endParaRPr>
          </a:p>
          <a:p>
            <a:r>
              <a:rPr lang="ja-JP" altLang="en-US" sz="3600" dirty="0" smtClean="0">
                <a:latin typeface="メイリオ" panose="020B0604030504040204" pitchFamily="50" charset="-128"/>
                <a:ea typeface="メイリオ" panose="020B0604030504040204" pitchFamily="50" charset="-128"/>
              </a:rPr>
              <a:t>暮らす</a:t>
            </a:r>
            <a:r>
              <a:rPr lang="en-US" altLang="ja-JP" sz="3600" dirty="0" smtClean="0">
                <a:latin typeface="メイリオ" panose="020B0604030504040204" pitchFamily="50" charset="-128"/>
                <a:ea typeface="メイリオ" panose="020B0604030504040204" pitchFamily="50" charset="-128"/>
              </a:rPr>
              <a:t>18</a:t>
            </a:r>
            <a:r>
              <a:rPr lang="ja-JP" altLang="en-US" sz="3600" dirty="0" smtClean="0">
                <a:latin typeface="メイリオ" panose="020B0604030504040204" pitchFamily="50" charset="-128"/>
                <a:ea typeface="メイリオ" panose="020B0604030504040204" pitchFamily="50" charset="-128"/>
              </a:rPr>
              <a:t>歳未満の子供の割合</a:t>
            </a:r>
            <a:endParaRPr lang="en-US" altLang="ja-JP" sz="3600" dirty="0" smtClean="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539552" y="260648"/>
            <a:ext cx="7416824"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子どもの貧困の概要</a:t>
            </a:r>
            <a:endParaRPr kumimoji="1" lang="ja-JP" altLang="en-US" dirty="0">
              <a:latin typeface="メイリオ" panose="020B0604030504040204" pitchFamily="50" charset="-128"/>
              <a:ea typeface="メイリオ" panose="020B0604030504040204" pitchFamily="50" charset="-128"/>
            </a:endParaRPr>
          </a:p>
        </p:txBody>
      </p:sp>
      <p:cxnSp>
        <p:nvCxnSpPr>
          <p:cNvPr id="9" name="直線コネクタ 8"/>
          <p:cNvCxnSpPr/>
          <p:nvPr/>
        </p:nvCxnSpPr>
        <p:spPr>
          <a:xfrm flipH="1">
            <a:off x="251520" y="9807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330870" y="1196823"/>
            <a:ext cx="4313138" cy="646331"/>
          </a:xfrm>
          <a:prstGeom prst="rect">
            <a:avLst/>
          </a:prstGeom>
          <a:noFill/>
        </p:spPr>
        <p:txBody>
          <a:bodyPr wrap="square" rtlCol="0">
            <a:spAutoFit/>
          </a:bodyPr>
          <a:lstStyle/>
          <a:p>
            <a:r>
              <a:rPr lang="ja-JP" altLang="en-US" sz="3600" dirty="0" smtClean="0">
                <a:latin typeface="メイリオ" panose="020B0604030504040204" pitchFamily="50" charset="-128"/>
                <a:ea typeface="メイリオ" panose="020B0604030504040204" pitchFamily="50" charset="-128"/>
              </a:rPr>
              <a:t>②子どもの貧困とは</a:t>
            </a:r>
            <a:endParaRPr kumimoji="1" lang="ja-JP" altLang="en-US"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895260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2953620084"/>
              </p:ext>
            </p:extLst>
          </p:nvPr>
        </p:nvGraphicFramePr>
        <p:xfrm>
          <a:off x="755576" y="1340768"/>
          <a:ext cx="741682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直線コネクタ 4"/>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539552" y="260648"/>
            <a:ext cx="1944216" cy="769441"/>
          </a:xfrm>
          <a:prstGeom prst="rect">
            <a:avLst/>
          </a:prstGeom>
          <a:noFill/>
        </p:spPr>
        <p:txBody>
          <a:bodyPr wrap="square" rtlCol="0">
            <a:spAutoFit/>
          </a:bodyPr>
          <a:lstStyle/>
          <a:p>
            <a:r>
              <a:rPr lang="ja-JP" altLang="en-US" sz="4400"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目次</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13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3000" fill="remove" grpId="0" nodeType="withEffect">
                                  <p:stCondLst>
                                    <p:cond delay="0"/>
                                  </p:stCondLst>
                                  <p:childTnLst>
                                    <p:animClr clrSpc="rgb" dir="cw">
                                      <p:cBhvr override="childStyle">
                                        <p:cTn id="6" dur="250" autoRev="1" fill="remove"/>
                                        <p:tgtEl>
                                          <p:spTgt spid="4">
                                            <p:graphicEl>
                                              <a:dgm id="{2BB171D9-B0FD-4089-A5BF-AA0D065D1A2C}"/>
                                            </p:graphicEl>
                                          </p:spTgt>
                                        </p:tgtEl>
                                        <p:attrNameLst>
                                          <p:attrName>style.color</p:attrName>
                                        </p:attrNameLst>
                                      </p:cBhvr>
                                      <p:to>
                                        <a:srgbClr val="FFFF66"/>
                                      </p:to>
                                    </p:animClr>
                                    <p:animClr clrSpc="rgb" dir="cw">
                                      <p:cBhvr>
                                        <p:cTn id="7" dur="250" autoRev="1" fill="remove"/>
                                        <p:tgtEl>
                                          <p:spTgt spid="4">
                                            <p:graphicEl>
                                              <a:dgm id="{2BB171D9-B0FD-4089-A5BF-AA0D065D1A2C}"/>
                                            </p:graphicEl>
                                          </p:spTgt>
                                        </p:tgtEl>
                                        <p:attrNameLst>
                                          <p:attrName>fillcolor</p:attrName>
                                        </p:attrNameLst>
                                      </p:cBhvr>
                                      <p:to>
                                        <a:srgbClr val="FFFF66"/>
                                      </p:to>
                                    </p:animClr>
                                    <p:set>
                                      <p:cBhvr>
                                        <p:cTn id="8" dur="250" autoRev="1" fill="remove"/>
                                        <p:tgtEl>
                                          <p:spTgt spid="4">
                                            <p:graphicEl>
                                              <a:dgm id="{2BB171D9-B0FD-4089-A5BF-AA0D065D1A2C}"/>
                                            </p:graphicEl>
                                          </p:spTgt>
                                        </p:tgtEl>
                                        <p:attrNameLst>
                                          <p:attrName>fill.type</p:attrName>
                                        </p:attrNameLst>
                                      </p:cBhvr>
                                      <p:to>
                                        <p:strVal val="solid"/>
                                      </p:to>
                                    </p:set>
                                    <p:set>
                                      <p:cBhvr>
                                        <p:cTn id="9" dur="250" autoRev="1" fill="remove"/>
                                        <p:tgtEl>
                                          <p:spTgt spid="4">
                                            <p:graphicEl>
                                              <a:dgm id="{2BB171D9-B0FD-4089-A5BF-AA0D065D1A2C}"/>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886098"/>
            <a:ext cx="8229600" cy="4525963"/>
          </a:xfrm>
        </p:spPr>
        <p:txBody>
          <a:bodyPr>
            <a:normAutofit/>
          </a:bodyPr>
          <a:lstStyle/>
          <a:p>
            <a:pPr>
              <a:buFont typeface="Wingdings" panose="05000000000000000000" pitchFamily="2" charset="2"/>
              <a:buChar char="u"/>
            </a:pPr>
            <a:r>
              <a:rPr lang="ja-JP" altLang="en-US" sz="3600" dirty="0" smtClean="0">
                <a:latin typeface="メイリオ" panose="020B0604030504040204" pitchFamily="50" charset="-128"/>
                <a:ea typeface="メイリオ" panose="020B0604030504040204" pitchFamily="50" charset="-128"/>
              </a:rPr>
              <a:t>稼働</a:t>
            </a:r>
            <a:r>
              <a:rPr lang="ja-JP" altLang="en-US" sz="3600" dirty="0">
                <a:latin typeface="メイリオ" panose="020B0604030504040204" pitchFamily="50" charset="-128"/>
                <a:ea typeface="メイリオ" panose="020B0604030504040204" pitchFamily="50" charset="-128"/>
              </a:rPr>
              <a:t>所得の</a:t>
            </a:r>
            <a:r>
              <a:rPr lang="ja-JP" altLang="en-US" sz="3600" dirty="0" smtClean="0">
                <a:latin typeface="メイリオ" panose="020B0604030504040204" pitchFamily="50" charset="-128"/>
                <a:ea typeface="メイリオ" panose="020B0604030504040204" pitchFamily="50" charset="-128"/>
              </a:rPr>
              <a:t>低さ</a:t>
            </a:r>
            <a:endParaRPr lang="en-US" altLang="ja-JP" sz="3600" dirty="0" smtClean="0">
              <a:latin typeface="メイリオ" panose="020B0604030504040204" pitchFamily="50" charset="-128"/>
              <a:ea typeface="メイリオ" panose="020B0604030504040204" pitchFamily="50" charset="-128"/>
            </a:endParaRPr>
          </a:p>
          <a:p>
            <a:pPr>
              <a:buFont typeface="Wingdings" panose="05000000000000000000" pitchFamily="2" charset="2"/>
              <a:buChar char="u"/>
            </a:pPr>
            <a:r>
              <a:rPr lang="ja-JP" altLang="en-US" sz="3600" dirty="0" smtClean="0">
                <a:latin typeface="メイリオ" panose="020B0604030504040204" pitchFamily="50" charset="-128"/>
                <a:ea typeface="メイリオ" panose="020B0604030504040204" pitchFamily="50" charset="-128"/>
              </a:rPr>
              <a:t>養育費の</a:t>
            </a:r>
            <a:r>
              <a:rPr lang="ja-JP" altLang="en-US" sz="3600" dirty="0">
                <a:latin typeface="メイリオ" panose="020B0604030504040204" pitchFamily="50" charset="-128"/>
                <a:ea typeface="メイリオ" panose="020B0604030504040204" pitchFamily="50" charset="-128"/>
              </a:rPr>
              <a:t>未受給率の</a:t>
            </a:r>
            <a:r>
              <a:rPr lang="ja-JP" altLang="en-US" sz="3600" dirty="0" smtClean="0">
                <a:latin typeface="メイリオ" panose="020B0604030504040204" pitchFamily="50" charset="-128"/>
                <a:ea typeface="メイリオ" panose="020B0604030504040204" pitchFamily="50" charset="-128"/>
              </a:rPr>
              <a:t>高さ</a:t>
            </a:r>
            <a:endParaRPr lang="en-US" altLang="ja-JP" sz="3600" dirty="0" smtClean="0">
              <a:latin typeface="メイリオ" panose="020B0604030504040204" pitchFamily="50" charset="-128"/>
              <a:ea typeface="メイリオ" panose="020B0604030504040204" pitchFamily="50" charset="-128"/>
            </a:endParaRPr>
          </a:p>
          <a:p>
            <a:pPr>
              <a:buFont typeface="Wingdings" panose="05000000000000000000" pitchFamily="2" charset="2"/>
              <a:buChar char="u"/>
            </a:pPr>
            <a:r>
              <a:rPr lang="ja-JP" altLang="en-US" sz="3600" dirty="0" smtClean="0">
                <a:latin typeface="メイリオ" panose="020B0604030504040204" pitchFamily="50" charset="-128"/>
                <a:ea typeface="メイリオ" panose="020B0604030504040204" pitchFamily="50" charset="-128"/>
              </a:rPr>
              <a:t>安定した</a:t>
            </a:r>
            <a:r>
              <a:rPr lang="ja-JP" altLang="en-US" sz="3600" dirty="0">
                <a:latin typeface="メイリオ" panose="020B0604030504040204" pitchFamily="50" charset="-128"/>
                <a:ea typeface="メイリオ" panose="020B0604030504040204" pitchFamily="50" charset="-128"/>
              </a:rPr>
              <a:t>住居</a:t>
            </a:r>
            <a:r>
              <a:rPr lang="ja-JP" altLang="en-US" sz="3600" dirty="0" smtClean="0">
                <a:latin typeface="メイリオ" panose="020B0604030504040204" pitchFamily="50" charset="-128"/>
                <a:ea typeface="メイリオ" panose="020B0604030504040204" pitchFamily="50" charset="-128"/>
              </a:rPr>
              <a:t>の確保の難しさ</a:t>
            </a:r>
            <a:endParaRPr lang="en-US" altLang="ja-JP" sz="3600" dirty="0" smtClean="0">
              <a:latin typeface="メイリオ" panose="020B0604030504040204" pitchFamily="50" charset="-128"/>
              <a:ea typeface="メイリオ" panose="020B0604030504040204" pitchFamily="50" charset="-128"/>
            </a:endParaRPr>
          </a:p>
          <a:p>
            <a:pPr>
              <a:buFont typeface="Wingdings" panose="05000000000000000000" pitchFamily="2" charset="2"/>
              <a:buChar char="u"/>
            </a:pPr>
            <a:endParaRPr lang="en-US" altLang="ja-JP" sz="3600" dirty="0" smtClean="0">
              <a:latin typeface="メイリオ" panose="020B0604030504040204" pitchFamily="50" charset="-128"/>
              <a:ea typeface="メイリオ" panose="020B0604030504040204" pitchFamily="50" charset="-128"/>
            </a:endParaRPr>
          </a:p>
          <a:p>
            <a:pPr marL="0" indent="0" algn="ctr">
              <a:buNone/>
            </a:pPr>
            <a:endParaRPr lang="en-US" altLang="ja-JP" sz="3600" dirty="0" smtClean="0">
              <a:latin typeface="メイリオ" panose="020B0604030504040204" pitchFamily="50" charset="-128"/>
              <a:ea typeface="メイリオ" panose="020B0604030504040204" pitchFamily="50" charset="-128"/>
            </a:endParaRPr>
          </a:p>
          <a:p>
            <a:pPr>
              <a:buFont typeface="Wingdings" panose="05000000000000000000" pitchFamily="2" charset="2"/>
              <a:buChar char="u"/>
            </a:pPr>
            <a:endParaRPr lang="en-US" altLang="ja-JP" dirty="0">
              <a:latin typeface="メイリオ" panose="020B0604030504040204" pitchFamily="50" charset="-128"/>
              <a:ea typeface="メイリオ" panose="020B0604030504040204" pitchFamily="50" charset="-128"/>
            </a:endParaRPr>
          </a:p>
        </p:txBody>
      </p:sp>
      <p:sp>
        <p:nvSpPr>
          <p:cNvPr id="4" name="角丸四角形 3"/>
          <p:cNvSpPr/>
          <p:nvPr/>
        </p:nvSpPr>
        <p:spPr>
          <a:xfrm>
            <a:off x="514602" y="4817031"/>
            <a:ext cx="3672408" cy="1224136"/>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latin typeface="メイリオ" panose="020B0604030504040204" pitchFamily="50" charset="-128"/>
                <a:ea typeface="メイリオ" panose="020B0604030504040204" pitchFamily="50" charset="-128"/>
              </a:rPr>
              <a:t>経済的支援</a:t>
            </a:r>
            <a:endParaRPr lang="ja-JP" altLang="en-US" sz="4000" b="1" dirty="0">
              <a:latin typeface="メイリオ" panose="020B0604030504040204" pitchFamily="50" charset="-128"/>
              <a:ea typeface="メイリオ" panose="020B0604030504040204" pitchFamily="50" charset="-128"/>
            </a:endParaRPr>
          </a:p>
        </p:txBody>
      </p:sp>
      <p:sp>
        <p:nvSpPr>
          <p:cNvPr id="5" name="角丸四角形 4"/>
          <p:cNvSpPr/>
          <p:nvPr/>
        </p:nvSpPr>
        <p:spPr>
          <a:xfrm>
            <a:off x="4644008" y="4817031"/>
            <a:ext cx="3672408" cy="1224136"/>
          </a:xfrm>
          <a:prstGeom prst="roundRect">
            <a:avLst/>
          </a:prstGeom>
          <a:solidFill>
            <a:srgbClr val="F3B7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latin typeface="メイリオ" panose="020B0604030504040204" pitchFamily="50" charset="-128"/>
                <a:ea typeface="メイリオ" panose="020B0604030504040204" pitchFamily="50" charset="-128"/>
              </a:rPr>
              <a:t>生活</a:t>
            </a:r>
            <a:r>
              <a:rPr lang="ja-JP" altLang="en-US" sz="4000" b="1" dirty="0">
                <a:latin typeface="メイリオ" panose="020B0604030504040204" pitchFamily="50" charset="-128"/>
                <a:ea typeface="メイリオ" panose="020B0604030504040204" pitchFamily="50" charset="-128"/>
              </a:rPr>
              <a:t>支援</a:t>
            </a:r>
          </a:p>
        </p:txBody>
      </p:sp>
      <p:sp>
        <p:nvSpPr>
          <p:cNvPr id="6" name="下矢印 5"/>
          <p:cNvSpPr/>
          <p:nvPr/>
        </p:nvSpPr>
        <p:spPr>
          <a:xfrm>
            <a:off x="4187010" y="4149079"/>
            <a:ext cx="432048" cy="504056"/>
          </a:xfrm>
          <a:prstGeom prst="downArrow">
            <a:avLst/>
          </a:prstGeom>
          <a:solidFill>
            <a:schemeClr val="tx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①現在の課題</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2817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916832"/>
            <a:ext cx="8229600" cy="4525963"/>
          </a:xfrm>
        </p:spPr>
        <p:txBody>
          <a:bodyPr/>
          <a:lstStyle/>
          <a:p>
            <a:pPr>
              <a:lnSpc>
                <a:spcPct val="150000"/>
              </a:lnSpc>
            </a:pPr>
            <a:r>
              <a:rPr kumimoji="1" lang="ja-JP" altLang="en-US" dirty="0" smtClean="0">
                <a:latin typeface="メイリオ" panose="020B0604030504040204" pitchFamily="50" charset="-128"/>
                <a:ea typeface="メイリオ" panose="020B0604030504040204" pitchFamily="50" charset="-128"/>
              </a:rPr>
              <a:t>時間制約による就労の困難</a:t>
            </a:r>
            <a:endParaRPr kumimoji="1" lang="en-US" altLang="ja-JP" dirty="0" smtClean="0">
              <a:latin typeface="メイリオ" panose="020B0604030504040204" pitchFamily="50" charset="-128"/>
              <a:ea typeface="メイリオ" panose="020B0604030504040204" pitchFamily="50" charset="-128"/>
            </a:endParaRPr>
          </a:p>
          <a:p>
            <a:pPr>
              <a:lnSpc>
                <a:spcPct val="150000"/>
              </a:lnSpc>
            </a:pPr>
            <a:r>
              <a:rPr kumimoji="1" lang="ja-JP" altLang="en-US" dirty="0" smtClean="0">
                <a:latin typeface="メイリオ" panose="020B0604030504040204" pitchFamily="50" charset="-128"/>
                <a:ea typeface="メイリオ" panose="020B0604030504040204" pitchFamily="50" charset="-128"/>
              </a:rPr>
              <a:t>就労につながらないセミナーや職業訓練</a:t>
            </a:r>
            <a:endParaRPr kumimoji="1" lang="en-US" altLang="ja-JP" dirty="0" smtClean="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4293096"/>
            <a:ext cx="1083780" cy="2016224"/>
          </a:xfrm>
          <a:prstGeom prst="rect">
            <a:avLst/>
          </a:prstGeom>
        </p:spPr>
      </p:pic>
      <p:sp>
        <p:nvSpPr>
          <p:cNvPr id="5" name="角丸四角形吹き出し 4"/>
          <p:cNvSpPr/>
          <p:nvPr/>
        </p:nvSpPr>
        <p:spPr>
          <a:xfrm>
            <a:off x="3347864" y="4401108"/>
            <a:ext cx="4789648" cy="1800200"/>
          </a:xfrm>
          <a:prstGeom prst="wedgeRoundRectCallout">
            <a:avLst>
              <a:gd name="adj1" fmla="val -64984"/>
              <a:gd name="adj2" fmla="val 5787"/>
              <a:gd name="adj3" fmla="val 16667"/>
            </a:avLst>
          </a:prstGeom>
          <a:solidFill>
            <a:srgbClr val="FAE2F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bg2">
                    <a:lumMod val="75000"/>
                  </a:schemeClr>
                </a:solidFill>
                <a:latin typeface="メイリオ" panose="020B0604030504040204" pitchFamily="50" charset="-128"/>
                <a:ea typeface="メイリオ" panose="020B0604030504040204" pitchFamily="50" charset="-128"/>
              </a:rPr>
              <a:t>ひとり親の就職には</a:t>
            </a:r>
            <a:endParaRPr kumimoji="1" lang="en-US" altLang="ja-JP" sz="3200" b="1" dirty="0" smtClean="0">
              <a:solidFill>
                <a:schemeClr val="bg2">
                  <a:lumMod val="75000"/>
                </a:schemeClr>
              </a:solidFill>
              <a:latin typeface="メイリオ" panose="020B0604030504040204" pitchFamily="50" charset="-128"/>
              <a:ea typeface="メイリオ" panose="020B0604030504040204" pitchFamily="50" charset="-128"/>
            </a:endParaRPr>
          </a:p>
          <a:p>
            <a:pPr algn="ctr"/>
            <a:r>
              <a:rPr kumimoji="1" lang="ja-JP" altLang="en-US" sz="3200" b="1" dirty="0" smtClean="0">
                <a:solidFill>
                  <a:schemeClr val="bg2">
                    <a:lumMod val="75000"/>
                  </a:schemeClr>
                </a:solidFill>
                <a:latin typeface="メイリオ" panose="020B0604030504040204" pitchFamily="50" charset="-128"/>
                <a:ea typeface="メイリオ" panose="020B0604030504040204" pitchFamily="50" charset="-128"/>
              </a:rPr>
              <a:t>課題がいっぱい！</a:t>
            </a:r>
            <a:endParaRPr kumimoji="1" lang="ja-JP" altLang="en-US" sz="3200" b="1" dirty="0">
              <a:solidFill>
                <a:schemeClr val="bg2">
                  <a:lumMod val="75000"/>
                </a:schemeClr>
              </a:solidFill>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②経済的支援 </a:t>
            </a:r>
            <a:r>
              <a:rPr lang="ja-JP" altLang="en-US" sz="3200" dirty="0" err="1" smtClean="0">
                <a:latin typeface="メイリオ" panose="020B0604030504040204" pitchFamily="50" charset="-128"/>
                <a:ea typeface="メイリオ" panose="020B0604030504040204" pitchFamily="50" charset="-128"/>
              </a:rPr>
              <a:t>ー</a:t>
            </a:r>
            <a:r>
              <a:rPr lang="en-US" altLang="ja-JP" sz="3200" dirty="0" smtClean="0">
                <a:latin typeface="メイリオ" panose="020B0604030504040204" pitchFamily="50" charset="-128"/>
                <a:ea typeface="メイリオ" panose="020B0604030504040204" pitchFamily="50" charset="-128"/>
              </a:rPr>
              <a:t>Ⅰ</a:t>
            </a:r>
            <a:r>
              <a:rPr lang="ja-JP" altLang="en-US" sz="3200" dirty="0" smtClean="0">
                <a:latin typeface="メイリオ" panose="020B0604030504040204" pitchFamily="50" charset="-128"/>
                <a:ea typeface="メイリオ" panose="020B0604030504040204" pitchFamily="50" charset="-128"/>
              </a:rPr>
              <a:t>稼働所得の低さ</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5247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940596"/>
            <a:ext cx="8229600" cy="4525963"/>
          </a:xfrm>
        </p:spPr>
        <p:txBody>
          <a:bodyPr>
            <a:normAutofit/>
          </a:bodyPr>
          <a:lstStyle/>
          <a:p>
            <a:r>
              <a:rPr kumimoji="1" lang="ja-JP" altLang="en-US" dirty="0" smtClean="0">
                <a:solidFill>
                  <a:srgbClr val="002060"/>
                </a:solidFill>
                <a:latin typeface="メイリオ" panose="020B0604030504040204" pitchFamily="50" charset="-128"/>
                <a:ea typeface="メイリオ" panose="020B0604030504040204" pitchFamily="50" charset="-128"/>
              </a:rPr>
              <a:t>時間制約による就労の困難</a:t>
            </a:r>
            <a:endParaRPr kumimoji="1" lang="en-US" altLang="ja-JP" dirty="0" smtClean="0">
              <a:solidFill>
                <a:srgbClr val="002060"/>
              </a:solidFill>
              <a:latin typeface="メイリオ" panose="020B0604030504040204" pitchFamily="50" charset="-128"/>
              <a:ea typeface="メイリオ" panose="020B0604030504040204" pitchFamily="50" charset="-128"/>
            </a:endParaRPr>
          </a:p>
          <a:p>
            <a:pPr marL="0" indent="0">
              <a:buNone/>
            </a:pPr>
            <a:r>
              <a:rPr kumimoji="1" lang="ja-JP" altLang="en-US" sz="2600" dirty="0" smtClean="0">
                <a:latin typeface="メイリオ" panose="020B0604030504040204" pitchFamily="50" charset="-128"/>
                <a:ea typeface="メイリオ" panose="020B0604030504040204" pitchFamily="50" charset="-128"/>
              </a:rPr>
              <a:t>→</a:t>
            </a:r>
            <a:r>
              <a:rPr lang="ja-JP" altLang="en-US" sz="2600" dirty="0">
                <a:solidFill>
                  <a:schemeClr val="bg2">
                    <a:lumMod val="50000"/>
                  </a:schemeClr>
                </a:solidFill>
                <a:latin typeface="メイリオ" panose="020B0604030504040204" pitchFamily="50" charset="-128"/>
                <a:ea typeface="メイリオ" panose="020B0604030504040204" pitchFamily="50" charset="-128"/>
              </a:rPr>
              <a:t>・</a:t>
            </a:r>
            <a:r>
              <a:rPr kumimoji="1" lang="ja-JP" altLang="en-US" sz="2600" dirty="0" smtClean="0">
                <a:solidFill>
                  <a:schemeClr val="bg2">
                    <a:lumMod val="50000"/>
                  </a:schemeClr>
                </a:solidFill>
                <a:latin typeface="メイリオ" panose="020B0604030504040204" pitchFamily="50" charset="-128"/>
                <a:ea typeface="メイリオ" panose="020B0604030504040204" pitchFamily="50" charset="-128"/>
              </a:rPr>
              <a:t>認可外保育施設の活用</a:t>
            </a:r>
            <a:endParaRPr lang="en-US" altLang="ja-JP" sz="2600" dirty="0">
              <a:solidFill>
                <a:schemeClr val="bg2">
                  <a:lumMod val="50000"/>
                </a:schemeClr>
              </a:solidFill>
              <a:latin typeface="メイリオ" panose="020B0604030504040204" pitchFamily="50" charset="-128"/>
              <a:ea typeface="メイリオ" panose="020B0604030504040204" pitchFamily="50" charset="-128"/>
            </a:endParaRPr>
          </a:p>
          <a:p>
            <a:pPr marL="0" indent="0">
              <a:buNone/>
            </a:pPr>
            <a:r>
              <a:rPr lang="ja-JP" altLang="en-US" sz="2600" dirty="0">
                <a:solidFill>
                  <a:schemeClr val="bg2">
                    <a:lumMod val="50000"/>
                  </a:schemeClr>
                </a:solidFill>
                <a:latin typeface="メイリオ" panose="020B0604030504040204" pitchFamily="50" charset="-128"/>
                <a:ea typeface="メイリオ" panose="020B0604030504040204" pitchFamily="50" charset="-128"/>
              </a:rPr>
              <a:t>　</a:t>
            </a:r>
            <a:r>
              <a:rPr lang="ja-JP" altLang="en-US" sz="2600" dirty="0" smtClean="0">
                <a:solidFill>
                  <a:schemeClr val="bg2">
                    <a:lumMod val="50000"/>
                  </a:schemeClr>
                </a:solidFill>
                <a:latin typeface="メイリオ" panose="020B0604030504040204" pitchFamily="50" charset="-128"/>
                <a:ea typeface="メイリオ" panose="020B0604030504040204" pitchFamily="50" charset="-128"/>
              </a:rPr>
              <a:t>・母子生活支援施設の有効利用</a:t>
            </a:r>
            <a:endParaRPr lang="en-US" altLang="ja-JP" sz="2600" dirty="0">
              <a:solidFill>
                <a:schemeClr val="bg2">
                  <a:lumMod val="50000"/>
                </a:schemeClr>
              </a:solidFill>
              <a:latin typeface="メイリオ" panose="020B0604030504040204" pitchFamily="50" charset="-128"/>
              <a:ea typeface="メイリオ" panose="020B0604030504040204" pitchFamily="50" charset="-128"/>
            </a:endParaRPr>
          </a:p>
          <a:p>
            <a:pPr marL="0" indent="0">
              <a:buNone/>
            </a:pPr>
            <a:r>
              <a:rPr lang="ja-JP" altLang="en-US" sz="2600" dirty="0" smtClean="0">
                <a:solidFill>
                  <a:schemeClr val="bg2">
                    <a:lumMod val="50000"/>
                  </a:schemeClr>
                </a:solidFill>
                <a:latin typeface="メイリオ" panose="020B0604030504040204" pitchFamily="50" charset="-128"/>
                <a:ea typeface="メイリオ" panose="020B0604030504040204" pitchFamily="50" charset="-128"/>
              </a:rPr>
              <a:t>　・育児休業制度の一環として時間休を義務化</a:t>
            </a:r>
            <a:endParaRPr lang="en-US" altLang="ja-JP" sz="2600" dirty="0" smtClean="0">
              <a:solidFill>
                <a:schemeClr val="bg2">
                  <a:lumMod val="50000"/>
                </a:schemeClr>
              </a:solidFill>
              <a:latin typeface="メイリオ" panose="020B0604030504040204" pitchFamily="50" charset="-128"/>
              <a:ea typeface="メイリオ" panose="020B0604030504040204" pitchFamily="50" charset="-128"/>
            </a:endParaRPr>
          </a:p>
          <a:p>
            <a:pPr marL="0" indent="0">
              <a:buNone/>
            </a:pPr>
            <a:endParaRPr lang="en-US" altLang="ja-JP" sz="2400" dirty="0" smtClean="0">
              <a:solidFill>
                <a:schemeClr val="bg2">
                  <a:lumMod val="50000"/>
                </a:schemeClr>
              </a:solidFill>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就労</a:t>
            </a:r>
            <a:r>
              <a:rPr lang="ja-JP" altLang="en-US" dirty="0" smtClean="0">
                <a:latin typeface="メイリオ" panose="020B0604030504040204" pitchFamily="50" charset="-128"/>
                <a:ea typeface="メイリオ" panose="020B0604030504040204" pitchFamily="50" charset="-128"/>
              </a:rPr>
              <a:t>に繋がらないセミナーや職業訓練</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sz="2600" dirty="0" smtClean="0">
                <a:latin typeface="メイリオ" panose="020B0604030504040204" pitchFamily="50" charset="-128"/>
                <a:ea typeface="メイリオ" panose="020B0604030504040204" pitchFamily="50" charset="-128"/>
              </a:rPr>
              <a:t>→</a:t>
            </a:r>
            <a:r>
              <a:rPr lang="ja-JP" altLang="en-US" sz="2600" dirty="0" smtClean="0">
                <a:solidFill>
                  <a:schemeClr val="bg2">
                    <a:lumMod val="50000"/>
                  </a:schemeClr>
                </a:solidFill>
                <a:latin typeface="メイリオ" panose="020B0604030504040204" pitchFamily="50" charset="-128"/>
                <a:ea typeface="メイリオ" panose="020B0604030504040204" pitchFamily="50" charset="-128"/>
              </a:rPr>
              <a:t>様々な職種に対する説明会やトライアル雇用を実施</a:t>
            </a:r>
            <a:endParaRPr lang="en-US" altLang="ja-JP" sz="2600" dirty="0" smtClean="0">
              <a:solidFill>
                <a:schemeClr val="bg2">
                  <a:lumMod val="50000"/>
                </a:schemeClr>
              </a:solidFill>
              <a:latin typeface="メイリオ" panose="020B0604030504040204" pitchFamily="50" charset="-128"/>
              <a:ea typeface="メイリオ" panose="020B0604030504040204" pitchFamily="50" charset="-128"/>
            </a:endParaRPr>
          </a:p>
          <a:p>
            <a:pPr marL="0" indent="0">
              <a:buNone/>
            </a:pPr>
            <a:r>
              <a:rPr lang="ja-JP" altLang="en-US" sz="2600" dirty="0">
                <a:solidFill>
                  <a:schemeClr val="bg2">
                    <a:lumMod val="50000"/>
                  </a:schemeClr>
                </a:solidFill>
                <a:latin typeface="メイリオ" panose="020B0604030504040204" pitchFamily="50" charset="-128"/>
                <a:ea typeface="メイリオ" panose="020B0604030504040204" pitchFamily="50" charset="-128"/>
              </a:rPr>
              <a:t>　</a:t>
            </a:r>
            <a:r>
              <a:rPr lang="ja-JP" altLang="en-US" sz="2600" dirty="0" smtClean="0">
                <a:solidFill>
                  <a:schemeClr val="bg2">
                    <a:lumMod val="50000"/>
                  </a:schemeClr>
                </a:solidFill>
                <a:latin typeface="メイリオ" panose="020B0604030504040204" pitchFamily="50" charset="-128"/>
                <a:ea typeface="メイリオ" panose="020B0604030504040204" pitchFamily="50" charset="-128"/>
              </a:rPr>
              <a:t>・興味喚起を目指す</a:t>
            </a:r>
            <a:endParaRPr lang="en-US" altLang="ja-JP" dirty="0" smtClean="0">
              <a:solidFill>
                <a:schemeClr val="bg2">
                  <a:lumMod val="50000"/>
                </a:schemeClr>
              </a:solidFill>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②経済的支援 </a:t>
            </a:r>
            <a:r>
              <a:rPr lang="ja-JP" altLang="en-US" sz="3200" dirty="0" err="1" smtClean="0">
                <a:latin typeface="メイリオ" panose="020B0604030504040204" pitchFamily="50" charset="-128"/>
                <a:ea typeface="メイリオ" panose="020B0604030504040204" pitchFamily="50" charset="-128"/>
              </a:rPr>
              <a:t>ー</a:t>
            </a:r>
            <a:r>
              <a:rPr lang="en-US" altLang="ja-JP" sz="3200" dirty="0">
                <a:latin typeface="メイリオ" panose="020B0604030504040204" pitchFamily="50" charset="-128"/>
                <a:ea typeface="メイリオ" panose="020B0604030504040204" pitchFamily="50" charset="-128"/>
              </a:rPr>
              <a:t>Ⅰ</a:t>
            </a:r>
            <a:r>
              <a:rPr lang="ja-JP" altLang="en-US" sz="3200" dirty="0">
                <a:latin typeface="メイリオ" panose="020B0604030504040204" pitchFamily="50" charset="-128"/>
                <a:ea typeface="メイリオ" panose="020B0604030504040204" pitchFamily="50" charset="-128"/>
              </a:rPr>
              <a:t>稼働所得の低さ</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863353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92733" y="2060848"/>
            <a:ext cx="8229600" cy="5544616"/>
          </a:xfrm>
        </p:spPr>
        <p:txBody>
          <a:bodyPr>
            <a:normAutofit/>
          </a:bodyPr>
          <a:lstStyle/>
          <a:p>
            <a:pPr marL="0" indent="0">
              <a:buNone/>
            </a:pPr>
            <a:r>
              <a:rPr kumimoji="1" lang="ja-JP" altLang="en-US" dirty="0" smtClean="0">
                <a:latin typeface="メイリオ" panose="020B0604030504040204" pitchFamily="50" charset="-128"/>
                <a:ea typeface="メイリオ" panose="020B0604030504040204" pitchFamily="50" charset="-128"/>
              </a:rPr>
              <a:t>認可保育施設</a:t>
            </a:r>
            <a:endParaRPr kumimoji="1" lang="en-US" altLang="ja-JP" dirty="0" smtClean="0">
              <a:latin typeface="メイリオ" panose="020B0604030504040204" pitchFamily="50" charset="-128"/>
              <a:ea typeface="メイリオ" panose="020B0604030504040204" pitchFamily="50" charset="-128"/>
            </a:endParaRPr>
          </a:p>
          <a:p>
            <a:pPr marL="0" indent="0">
              <a:buNone/>
            </a:pPr>
            <a:r>
              <a:rPr lang="ja-JP" altLang="en-US" sz="2800" dirty="0" smtClean="0">
                <a:latin typeface="メイリオ" panose="020B0604030504040204" pitchFamily="50" charset="-128"/>
                <a:ea typeface="メイリオ" panose="020B0604030504040204" pitchFamily="50" charset="-128"/>
              </a:rPr>
              <a:t>→各自治体が公表する選考指数の合計が高い</a:t>
            </a:r>
            <a:endParaRPr lang="en-US" altLang="ja-JP" sz="2800" dirty="0" smtClean="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 世帯から抽選</a:t>
            </a:r>
            <a:endParaRPr lang="en-US" altLang="ja-JP" sz="2800" dirty="0" smtClean="0">
              <a:latin typeface="メイリオ" panose="020B0604030504040204" pitchFamily="50" charset="-128"/>
              <a:ea typeface="メイリオ" panose="020B0604030504040204" pitchFamily="50" charset="-128"/>
            </a:endParaRPr>
          </a:p>
          <a:p>
            <a:pPr marL="0" indent="0">
              <a:buNone/>
            </a:pPr>
            <a:endParaRPr kumimoji="1" lang="en-US" altLang="ja-JP" dirty="0" smtClean="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2400" dirty="0" smtClean="0">
              <a:latin typeface="メイリオ" panose="020B0604030504040204" pitchFamily="50" charset="-128"/>
              <a:ea typeface="メイリオ" panose="020B0604030504040204" pitchFamily="50" charset="-128"/>
            </a:endParaRPr>
          </a:p>
        </p:txBody>
      </p:sp>
      <p:sp>
        <p:nvSpPr>
          <p:cNvPr id="4" name="角丸四角形 3"/>
          <p:cNvSpPr/>
          <p:nvPr/>
        </p:nvSpPr>
        <p:spPr>
          <a:xfrm>
            <a:off x="290281" y="3933056"/>
            <a:ext cx="8494161" cy="2520280"/>
          </a:xfrm>
          <a:prstGeom prst="roundRect">
            <a:avLst/>
          </a:prstGeom>
          <a:solidFill>
            <a:schemeClr val="accent2">
              <a:lumMod val="20000"/>
              <a:lumOff val="80000"/>
            </a:schemeClr>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schemeClr val="tx2">
                    <a:lumMod val="90000"/>
                    <a:lumOff val="10000"/>
                  </a:schemeClr>
                </a:solidFill>
                <a:latin typeface="メイリオ" panose="020B0604030504040204" pitchFamily="50" charset="-128"/>
                <a:ea typeface="メイリオ" panose="020B0604030504040204" pitchFamily="50" charset="-128"/>
              </a:rPr>
              <a:t>例　千代田区</a:t>
            </a:r>
          </a:p>
          <a:p>
            <a:pPr>
              <a:lnSpc>
                <a:spcPct val="150000"/>
              </a:lnSpc>
            </a:pPr>
            <a:r>
              <a:rPr lang="ja-JP" altLang="en-US" dirty="0" smtClean="0">
                <a:solidFill>
                  <a:schemeClr val="tx2">
                    <a:lumMod val="90000"/>
                    <a:lumOff val="10000"/>
                  </a:schemeClr>
                </a:solidFill>
                <a:latin typeface="メイリオ" panose="020B0604030504040204" pitchFamily="50" charset="-128"/>
                <a:ea typeface="メイリオ" panose="020B0604030504040204" pitchFamily="50" charset="-128"/>
              </a:rPr>
              <a:t>①１日</a:t>
            </a:r>
            <a:r>
              <a:rPr lang="ja-JP" altLang="en-US" dirty="0">
                <a:solidFill>
                  <a:schemeClr val="tx2">
                    <a:lumMod val="90000"/>
                    <a:lumOff val="10000"/>
                  </a:schemeClr>
                </a:solidFill>
                <a:latin typeface="メイリオ" panose="020B0604030504040204" pitchFamily="50" charset="-128"/>
                <a:ea typeface="メイリオ" panose="020B0604030504040204" pitchFamily="50" charset="-128"/>
              </a:rPr>
              <a:t>８時間以上月２０日以上の就労　</a:t>
            </a:r>
            <a:r>
              <a:rPr lang="en-US" altLang="ja-JP" sz="2000" b="1" dirty="0" smtClean="0">
                <a:solidFill>
                  <a:schemeClr val="tx2">
                    <a:lumMod val="90000"/>
                    <a:lumOff val="10000"/>
                  </a:schemeClr>
                </a:solidFill>
                <a:latin typeface="メイリオ" panose="020B0604030504040204" pitchFamily="50" charset="-128"/>
                <a:ea typeface="メイリオ" panose="020B0604030504040204" pitchFamily="50" charset="-128"/>
              </a:rPr>
              <a:t>10</a:t>
            </a:r>
            <a:r>
              <a:rPr lang="ja-JP" altLang="en-US" sz="2000" b="1" dirty="0" smtClean="0">
                <a:solidFill>
                  <a:schemeClr val="tx2">
                    <a:lumMod val="90000"/>
                    <a:lumOff val="10000"/>
                  </a:schemeClr>
                </a:solidFill>
                <a:latin typeface="メイリオ" panose="020B0604030504040204" pitchFamily="50" charset="-128"/>
                <a:ea typeface="メイリオ" panose="020B0604030504040204" pitchFamily="50" charset="-128"/>
              </a:rPr>
              <a:t>ポイント</a:t>
            </a:r>
            <a:endParaRPr lang="en-US" altLang="ja-JP" sz="2000" b="1" dirty="0">
              <a:solidFill>
                <a:schemeClr val="tx2">
                  <a:lumMod val="90000"/>
                  <a:lumOff val="10000"/>
                </a:schemeClr>
              </a:solidFill>
              <a:latin typeface="メイリオ" panose="020B0604030504040204" pitchFamily="50" charset="-128"/>
              <a:ea typeface="メイリオ" panose="020B0604030504040204" pitchFamily="50" charset="-128"/>
            </a:endParaRPr>
          </a:p>
          <a:p>
            <a:pPr>
              <a:lnSpc>
                <a:spcPct val="150000"/>
              </a:lnSpc>
            </a:pPr>
            <a:r>
              <a:rPr lang="ja-JP" altLang="en-US" dirty="0" smtClean="0">
                <a:solidFill>
                  <a:schemeClr val="tx2">
                    <a:lumMod val="90000"/>
                    <a:lumOff val="10000"/>
                  </a:schemeClr>
                </a:solidFill>
                <a:latin typeface="メイリオ" panose="020B0604030504040204" pitchFamily="50" charset="-128"/>
                <a:ea typeface="メイリオ" panose="020B0604030504040204" pitchFamily="50" charset="-128"/>
              </a:rPr>
              <a:t>②ひとり</a:t>
            </a:r>
            <a:r>
              <a:rPr lang="ja-JP" altLang="en-US" dirty="0">
                <a:solidFill>
                  <a:schemeClr val="tx2">
                    <a:lumMod val="90000"/>
                    <a:lumOff val="10000"/>
                  </a:schemeClr>
                </a:solidFill>
                <a:latin typeface="メイリオ" panose="020B0604030504040204" pitchFamily="50" charset="-128"/>
                <a:ea typeface="メイリオ" panose="020B0604030504040204" pitchFamily="50" charset="-128"/>
              </a:rPr>
              <a:t>親世帯で他に同居族がいない　</a:t>
            </a:r>
            <a:r>
              <a:rPr lang="en-US" altLang="ja-JP" dirty="0">
                <a:solidFill>
                  <a:schemeClr val="tx2">
                    <a:lumMod val="90000"/>
                    <a:lumOff val="10000"/>
                  </a:schemeClr>
                </a:solidFill>
                <a:latin typeface="メイリオ" panose="020B0604030504040204" pitchFamily="50" charset="-128"/>
                <a:ea typeface="メイリオ" panose="020B0604030504040204" pitchFamily="50" charset="-128"/>
              </a:rPr>
              <a:t>4</a:t>
            </a:r>
          </a:p>
          <a:p>
            <a:pPr>
              <a:lnSpc>
                <a:spcPct val="150000"/>
              </a:lnSpc>
            </a:pPr>
            <a:r>
              <a:rPr lang="ja-JP" altLang="en-US" dirty="0">
                <a:solidFill>
                  <a:schemeClr val="tx2">
                    <a:lumMod val="90000"/>
                    <a:lumOff val="10000"/>
                  </a:schemeClr>
                </a:solidFill>
                <a:latin typeface="メイリオ" panose="020B0604030504040204" pitchFamily="50" charset="-128"/>
                <a:ea typeface="メイリオ" panose="020B0604030504040204" pitchFamily="50" charset="-128"/>
              </a:rPr>
              <a:t>　 生計中心者が失業等で、求職のため日中外出を常態　</a:t>
            </a:r>
            <a:r>
              <a:rPr lang="en-US" altLang="ja-JP" dirty="0">
                <a:solidFill>
                  <a:schemeClr val="tx2">
                    <a:lumMod val="90000"/>
                    <a:lumOff val="10000"/>
                  </a:schemeClr>
                </a:solidFill>
                <a:latin typeface="メイリオ" panose="020B0604030504040204" pitchFamily="50" charset="-128"/>
                <a:ea typeface="メイリオ" panose="020B0604030504040204" pitchFamily="50" charset="-128"/>
              </a:rPr>
              <a:t>8</a:t>
            </a:r>
            <a:r>
              <a:rPr lang="ja-JP" altLang="en-US" dirty="0">
                <a:solidFill>
                  <a:schemeClr val="tx2">
                    <a:lumMod val="90000"/>
                    <a:lumOff val="10000"/>
                  </a:schemeClr>
                </a:solidFill>
                <a:latin typeface="メイリオ" panose="020B0604030504040204" pitchFamily="50" charset="-128"/>
                <a:ea typeface="メイリオ" panose="020B0604030504040204" pitchFamily="50" charset="-128"/>
              </a:rPr>
              <a:t>　</a:t>
            </a:r>
            <a:r>
              <a:rPr lang="en-US" altLang="ja-JP" sz="2000" b="1" dirty="0" smtClean="0">
                <a:solidFill>
                  <a:schemeClr val="tx2">
                    <a:lumMod val="90000"/>
                    <a:lumOff val="10000"/>
                  </a:schemeClr>
                </a:solidFill>
                <a:latin typeface="メイリオ" panose="020B0604030504040204" pitchFamily="50" charset="-128"/>
                <a:ea typeface="メイリオ" panose="020B0604030504040204" pitchFamily="50" charset="-128"/>
              </a:rPr>
              <a:t>12</a:t>
            </a:r>
            <a:r>
              <a:rPr lang="ja-JP" altLang="en-US" sz="2000" b="1" dirty="0" smtClean="0">
                <a:solidFill>
                  <a:schemeClr val="tx2">
                    <a:lumMod val="90000"/>
                    <a:lumOff val="10000"/>
                  </a:schemeClr>
                </a:solidFill>
                <a:latin typeface="メイリオ" panose="020B0604030504040204" pitchFamily="50" charset="-128"/>
                <a:ea typeface="メイリオ" panose="020B0604030504040204" pitchFamily="50" charset="-128"/>
              </a:rPr>
              <a:t>ポイント</a:t>
            </a:r>
            <a:endParaRPr lang="en-US" altLang="ja-JP" sz="2000" b="1" dirty="0" smtClean="0">
              <a:solidFill>
                <a:schemeClr val="tx2">
                  <a:lumMod val="90000"/>
                  <a:lumOff val="10000"/>
                </a:schemeClr>
              </a:solidFill>
              <a:latin typeface="メイリオ" panose="020B0604030504040204" pitchFamily="50" charset="-128"/>
              <a:ea typeface="メイリオ" panose="020B0604030504040204" pitchFamily="50" charset="-128"/>
            </a:endParaRPr>
          </a:p>
          <a:p>
            <a:pPr>
              <a:lnSpc>
                <a:spcPct val="150000"/>
              </a:lnSpc>
            </a:pPr>
            <a:r>
              <a:rPr lang="ja-JP" altLang="en-US" b="1" dirty="0" smtClean="0">
                <a:solidFill>
                  <a:schemeClr val="tx2">
                    <a:lumMod val="90000"/>
                    <a:lumOff val="10000"/>
                  </a:schemeClr>
                </a:solidFill>
                <a:latin typeface="メイリオ" panose="020B0604030504040204" pitchFamily="50" charset="-128"/>
                <a:ea typeface="メイリオ" panose="020B0604030504040204" pitchFamily="50" charset="-128"/>
              </a:rPr>
              <a:t>→②の世帯のほうが優先して入所できる</a:t>
            </a:r>
            <a:endParaRPr lang="en-US" altLang="ja-JP" sz="1600" b="1" dirty="0">
              <a:solidFill>
                <a:schemeClr val="tx2">
                  <a:lumMod val="90000"/>
                  <a:lumOff val="10000"/>
                </a:schemeClr>
              </a:solidFill>
              <a:latin typeface="メイリオ" panose="020B0604030504040204" pitchFamily="50" charset="-128"/>
              <a:ea typeface="メイリオ" panose="020B0604030504040204" pitchFamily="50" charset="-128"/>
            </a:endParaRPr>
          </a:p>
        </p:txBody>
      </p:sp>
      <p:cxnSp>
        <p:nvCxnSpPr>
          <p:cNvPr id="5" name="直線コネクタ 4"/>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③認可外保育施設の活用</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437879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1196" y="1734769"/>
            <a:ext cx="8229600" cy="5616624"/>
          </a:xfrm>
        </p:spPr>
        <p:txBody>
          <a:bodyPr/>
          <a:lstStyle/>
          <a:p>
            <a:pPr marL="0" indent="0">
              <a:buNone/>
            </a:pPr>
            <a:r>
              <a:rPr lang="ja-JP" altLang="en-US" dirty="0" smtClean="0">
                <a:solidFill>
                  <a:srgbClr val="FF0000"/>
                </a:solidFill>
                <a:latin typeface="メイリオ" panose="020B0604030504040204" pitchFamily="50" charset="-128"/>
                <a:ea typeface="メイリオ" panose="020B0604030504040204" pitchFamily="50" charset="-128"/>
              </a:rPr>
              <a:t>メリット</a:t>
            </a:r>
            <a:endParaRPr lang="en-US" altLang="ja-JP" dirty="0" smtClean="0">
              <a:solidFill>
                <a:srgbClr val="FF0000"/>
              </a:solidFill>
              <a:latin typeface="メイリオ" panose="020B0604030504040204" pitchFamily="50" charset="-128"/>
              <a:ea typeface="メイリオ" panose="020B0604030504040204" pitchFamily="50" charset="-128"/>
            </a:endParaRPr>
          </a:p>
          <a:p>
            <a:pPr marL="0" indent="0">
              <a:buNone/>
            </a:pPr>
            <a:endParaRPr kumimoji="1" lang="en-US" altLang="ja-JP"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dirty="0" smtClean="0">
              <a:solidFill>
                <a:srgbClr val="FF0000"/>
              </a:solidFill>
              <a:latin typeface="メイリオ" panose="020B0604030504040204" pitchFamily="50" charset="-128"/>
              <a:ea typeface="メイリオ" panose="020B0604030504040204" pitchFamily="50" charset="-128"/>
            </a:endParaRPr>
          </a:p>
          <a:p>
            <a:pPr marL="0" indent="0">
              <a:buNone/>
            </a:pPr>
            <a:endParaRPr kumimoji="1" lang="en-US" altLang="ja-JP"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dirty="0" smtClean="0">
                <a:solidFill>
                  <a:srgbClr val="0070C0"/>
                </a:solidFill>
                <a:latin typeface="メイリオ" panose="020B0604030504040204" pitchFamily="50" charset="-128"/>
                <a:ea typeface="メイリオ" panose="020B0604030504040204" pitchFamily="50" charset="-128"/>
              </a:rPr>
              <a:t>デメリット</a:t>
            </a:r>
            <a:endParaRPr kumimoji="1" lang="en-US" altLang="ja-JP" dirty="0" smtClean="0">
              <a:solidFill>
                <a:srgbClr val="0070C0"/>
              </a:solidFill>
              <a:latin typeface="メイリオ" panose="020B0604030504040204" pitchFamily="50" charset="-128"/>
              <a:ea typeface="メイリオ" panose="020B0604030504040204" pitchFamily="50" charset="-128"/>
            </a:endParaRPr>
          </a:p>
          <a:p>
            <a:pPr marL="0" indent="0">
              <a:buNone/>
            </a:pPr>
            <a:endParaRPr kumimoji="1" lang="en-US" altLang="ja-JP" dirty="0" smtClean="0">
              <a:solidFill>
                <a:srgbClr val="0070C0"/>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5966" y="1637526"/>
            <a:ext cx="612068" cy="682018"/>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103" y="1641807"/>
            <a:ext cx="616150" cy="680631"/>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2035" y="1641929"/>
            <a:ext cx="620063" cy="673211"/>
          </a:xfrm>
          <a:prstGeom prst="rect">
            <a:avLst/>
          </a:prstGeom>
        </p:spPr>
      </p:pic>
      <p:sp>
        <p:nvSpPr>
          <p:cNvPr id="9" name="角丸四角形 8"/>
          <p:cNvSpPr/>
          <p:nvPr/>
        </p:nvSpPr>
        <p:spPr>
          <a:xfrm>
            <a:off x="467544" y="2319544"/>
            <a:ext cx="8064896" cy="1613512"/>
          </a:xfrm>
          <a:prstGeom prst="roundRect">
            <a:avLst/>
          </a:prstGeom>
          <a:solidFill>
            <a:srgbClr val="FAE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bg2">
                    <a:lumMod val="75000"/>
                  </a:schemeClr>
                </a:solidFill>
                <a:latin typeface="メイリオ" panose="020B0604030504040204" pitchFamily="50" charset="-128"/>
                <a:ea typeface="メイリオ" panose="020B0604030504040204" pitchFamily="50" charset="-128"/>
              </a:rPr>
              <a:t>・国が設けた基準を満たしている安心感</a:t>
            </a:r>
          </a:p>
          <a:p>
            <a:r>
              <a:rPr lang="ja-JP" altLang="en-US" sz="2400" dirty="0">
                <a:solidFill>
                  <a:schemeClr val="bg2">
                    <a:lumMod val="75000"/>
                  </a:schemeClr>
                </a:solidFill>
                <a:latin typeface="メイリオ" panose="020B0604030504040204" pitchFamily="50" charset="-128"/>
                <a:ea typeface="メイリオ" panose="020B0604030504040204" pitchFamily="50" charset="-128"/>
              </a:rPr>
              <a:t>・保育料が所得に応じて決定される</a:t>
            </a:r>
          </a:p>
          <a:p>
            <a:r>
              <a:rPr lang="ja-JP" altLang="en-US" sz="2400" dirty="0" smtClean="0">
                <a:solidFill>
                  <a:schemeClr val="bg2">
                    <a:lumMod val="75000"/>
                  </a:schemeClr>
                </a:solidFill>
                <a:latin typeface="メイリオ" panose="020B0604030504040204" pitchFamily="50" charset="-128"/>
                <a:ea typeface="メイリオ" panose="020B0604030504040204" pitchFamily="50" charset="-128"/>
              </a:rPr>
              <a:t>・保育士の数が安定</a:t>
            </a:r>
            <a:r>
              <a:rPr lang="ja-JP" altLang="en-US" sz="2400" dirty="0">
                <a:solidFill>
                  <a:schemeClr val="bg2">
                    <a:lumMod val="75000"/>
                  </a:schemeClr>
                </a:solidFill>
                <a:latin typeface="メイリオ" panose="020B0604030504040204" pitchFamily="50" charset="-128"/>
                <a:ea typeface="メイリオ" panose="020B0604030504040204" pitchFamily="50" charset="-128"/>
              </a:rPr>
              <a:t>　　　　　　　　　　　　・・・</a:t>
            </a:r>
          </a:p>
        </p:txBody>
      </p:sp>
      <p:sp>
        <p:nvSpPr>
          <p:cNvPr id="10" name="角丸四角形 9"/>
          <p:cNvSpPr/>
          <p:nvPr/>
        </p:nvSpPr>
        <p:spPr>
          <a:xfrm>
            <a:off x="421196" y="4797152"/>
            <a:ext cx="8064896" cy="161167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bg2">
                    <a:lumMod val="75000"/>
                  </a:schemeClr>
                </a:solidFill>
                <a:latin typeface="メイリオ" panose="020B0604030504040204" pitchFamily="50" charset="-128"/>
                <a:ea typeface="メイリオ" panose="020B0604030504040204" pitchFamily="50" charset="-128"/>
              </a:rPr>
              <a:t>・受け入れ人数が決まっている</a:t>
            </a:r>
          </a:p>
          <a:p>
            <a:r>
              <a:rPr lang="ja-JP" altLang="en-US" sz="2400" dirty="0">
                <a:solidFill>
                  <a:schemeClr val="bg2">
                    <a:lumMod val="75000"/>
                  </a:schemeClr>
                </a:solidFill>
                <a:latin typeface="メイリオ" panose="020B0604030504040204" pitchFamily="50" charset="-128"/>
                <a:ea typeface="メイリオ" panose="020B0604030504040204" pitchFamily="50" charset="-128"/>
              </a:rPr>
              <a:t>・預けられる時間が短い</a:t>
            </a:r>
          </a:p>
          <a:p>
            <a:r>
              <a:rPr lang="ja-JP" altLang="en-US" sz="2400" dirty="0">
                <a:solidFill>
                  <a:schemeClr val="bg2">
                    <a:lumMod val="75000"/>
                  </a:schemeClr>
                </a:solidFill>
                <a:latin typeface="メイリオ" panose="020B0604030504040204" pitchFamily="50" charset="-128"/>
                <a:ea typeface="メイリオ" panose="020B0604030504040204" pitchFamily="50" charset="-128"/>
              </a:rPr>
              <a:t>・休職中だと優先順位が低くなりがち　　　</a:t>
            </a:r>
            <a:r>
              <a:rPr lang="ja-JP" altLang="en-US" sz="2400" dirty="0" smtClean="0">
                <a:solidFill>
                  <a:schemeClr val="bg2">
                    <a:lumMod val="75000"/>
                  </a:schemeClr>
                </a:solidFill>
                <a:latin typeface="メイリオ" panose="020B0604030504040204" pitchFamily="50" charset="-128"/>
                <a:ea typeface="メイリオ" panose="020B0604030504040204" pitchFamily="50" charset="-128"/>
              </a:rPr>
              <a:t>　・</a:t>
            </a:r>
            <a:r>
              <a:rPr lang="ja-JP" altLang="en-US" sz="2400" dirty="0">
                <a:solidFill>
                  <a:schemeClr val="bg2">
                    <a:lumMod val="75000"/>
                  </a:schemeClr>
                </a:solidFill>
                <a:latin typeface="メイリオ" panose="020B0604030504040204" pitchFamily="50" charset="-128"/>
                <a:ea typeface="メイリオ" panose="020B0604030504040204" pitchFamily="50" charset="-128"/>
              </a:rPr>
              <a:t>・・</a:t>
            </a:r>
          </a:p>
        </p:txBody>
      </p:sp>
      <p:cxnSp>
        <p:nvCxnSpPr>
          <p:cNvPr id="11" name="直線コネクタ 10"/>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④認可保育施設のメリットデメリット</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1289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1196" y="1027393"/>
            <a:ext cx="8229600" cy="6093296"/>
          </a:xfrm>
        </p:spPr>
        <p:txBody>
          <a:bodyPr>
            <a:normAutofit/>
          </a:bodyPr>
          <a:lstStyle/>
          <a:p>
            <a:pPr marL="0" indent="0">
              <a:buNone/>
            </a:pPr>
            <a:endParaRPr lang="en-US" altLang="ja-JP" sz="4000" dirty="0" smtClean="0">
              <a:latin typeface="メイリオ" panose="020B0604030504040204" pitchFamily="50" charset="-128"/>
              <a:ea typeface="メイリオ" panose="020B0604030504040204" pitchFamily="50" charset="-128"/>
            </a:endParaRPr>
          </a:p>
          <a:p>
            <a:pPr marL="0" indent="0">
              <a:buNone/>
            </a:pPr>
            <a:r>
              <a:rPr kumimoji="1" lang="ja-JP" altLang="en-US" dirty="0" smtClean="0">
                <a:solidFill>
                  <a:srgbClr val="FF0000"/>
                </a:solidFill>
                <a:latin typeface="メイリオ" panose="020B0604030504040204" pitchFamily="50" charset="-128"/>
                <a:ea typeface="メイリオ" panose="020B0604030504040204" pitchFamily="50" charset="-128"/>
              </a:rPr>
              <a:t>メリット</a:t>
            </a:r>
            <a:endParaRPr kumimoji="1" lang="en-US" altLang="ja-JP" dirty="0" smtClean="0">
              <a:solidFill>
                <a:srgbClr val="FF0000"/>
              </a:solidFill>
              <a:latin typeface="メイリオ" panose="020B0604030504040204" pitchFamily="50" charset="-128"/>
              <a:ea typeface="メイリオ" panose="020B0604030504040204" pitchFamily="50" charset="-128"/>
            </a:endParaRPr>
          </a:p>
          <a:p>
            <a:pPr marL="0" indent="0">
              <a:buNone/>
            </a:pPr>
            <a:endParaRPr kumimoji="1" lang="en-US" altLang="ja-JP" dirty="0" smtClean="0">
              <a:solidFill>
                <a:srgbClr val="0070C0"/>
              </a:solidFill>
              <a:latin typeface="メイリオ" panose="020B0604030504040204" pitchFamily="50" charset="-128"/>
              <a:ea typeface="メイリオ" panose="020B0604030504040204" pitchFamily="50" charset="-128"/>
            </a:endParaRPr>
          </a:p>
          <a:p>
            <a:pPr marL="0" indent="0">
              <a:buNone/>
            </a:pPr>
            <a:endParaRPr lang="en-US" altLang="ja-JP" dirty="0">
              <a:solidFill>
                <a:srgbClr val="0070C0"/>
              </a:solidFill>
              <a:latin typeface="メイリオ" panose="020B0604030504040204" pitchFamily="50" charset="-128"/>
              <a:ea typeface="メイリオ" panose="020B0604030504040204" pitchFamily="50" charset="-128"/>
            </a:endParaRPr>
          </a:p>
          <a:p>
            <a:pPr marL="0" indent="0">
              <a:buNone/>
            </a:pPr>
            <a:endParaRPr lang="en-US" altLang="ja-JP" dirty="0">
              <a:solidFill>
                <a:srgbClr val="0070C0"/>
              </a:solidFill>
              <a:latin typeface="メイリオ" panose="020B0604030504040204" pitchFamily="50" charset="-128"/>
              <a:ea typeface="メイリオ" panose="020B0604030504040204" pitchFamily="50" charset="-128"/>
            </a:endParaRPr>
          </a:p>
          <a:p>
            <a:pPr marL="0" indent="0">
              <a:buNone/>
            </a:pPr>
            <a:r>
              <a:rPr kumimoji="1" lang="ja-JP" altLang="en-US" dirty="0" smtClean="0">
                <a:solidFill>
                  <a:srgbClr val="0070C0"/>
                </a:solidFill>
                <a:latin typeface="メイリオ" panose="020B0604030504040204" pitchFamily="50" charset="-128"/>
                <a:ea typeface="メイリオ" panose="020B0604030504040204" pitchFamily="50" charset="-128"/>
              </a:rPr>
              <a:t>デメリット</a:t>
            </a:r>
            <a:endParaRPr kumimoji="1" lang="en-US" altLang="ja-JP" dirty="0" smtClean="0">
              <a:solidFill>
                <a:srgbClr val="0070C0"/>
              </a:solidFill>
              <a:latin typeface="メイリオ" panose="020B0604030504040204" pitchFamily="50" charset="-128"/>
              <a:ea typeface="メイリオ" panose="020B0604030504040204" pitchFamily="50" charset="-128"/>
            </a:endParaRPr>
          </a:p>
          <a:p>
            <a:pPr marL="0" indent="0">
              <a:buNone/>
            </a:pPr>
            <a:endPar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611043"/>
            <a:ext cx="488508" cy="53241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752" y="1634001"/>
            <a:ext cx="554357" cy="523867"/>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5996" y="1569455"/>
            <a:ext cx="610952" cy="578455"/>
          </a:xfrm>
          <a:prstGeom prst="rect">
            <a:avLst/>
          </a:prstGeom>
        </p:spPr>
      </p:pic>
      <p:sp>
        <p:nvSpPr>
          <p:cNvPr id="7" name="角丸四角形 6"/>
          <p:cNvSpPr/>
          <p:nvPr/>
        </p:nvSpPr>
        <p:spPr>
          <a:xfrm>
            <a:off x="617019" y="2311655"/>
            <a:ext cx="8064896" cy="1584176"/>
          </a:xfrm>
          <a:prstGeom prst="roundRect">
            <a:avLst/>
          </a:prstGeom>
          <a:solidFill>
            <a:srgbClr val="FAE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bg2">
                    <a:lumMod val="75000"/>
                  </a:schemeClr>
                </a:solidFill>
                <a:latin typeface="メイリオ" panose="020B0604030504040204" pitchFamily="50" charset="-128"/>
                <a:ea typeface="メイリオ" panose="020B0604030504040204" pitchFamily="50" charset="-128"/>
              </a:rPr>
              <a:t>・</a:t>
            </a:r>
            <a:r>
              <a:rPr lang="ja-JP" altLang="en-US" sz="2400" dirty="0">
                <a:solidFill>
                  <a:schemeClr val="bg2">
                    <a:lumMod val="75000"/>
                  </a:schemeClr>
                </a:solidFill>
                <a:latin typeface="メイリオ" panose="020B0604030504040204" pitchFamily="50" charset="-128"/>
                <a:ea typeface="メイリオ" panose="020B0604030504040204" pitchFamily="50" charset="-128"/>
              </a:rPr>
              <a:t>認可に</a:t>
            </a:r>
            <a:r>
              <a:rPr lang="ja-JP" altLang="en-US" sz="2400" dirty="0" smtClean="0">
                <a:solidFill>
                  <a:schemeClr val="bg2">
                    <a:lumMod val="75000"/>
                  </a:schemeClr>
                </a:solidFill>
                <a:latin typeface="メイリオ" panose="020B0604030504040204" pitchFamily="50" charset="-128"/>
                <a:ea typeface="メイリオ" panose="020B0604030504040204" pitchFamily="50" charset="-128"/>
              </a:rPr>
              <a:t>比べ入所基準が緩やか</a:t>
            </a:r>
            <a:endParaRPr lang="ja-JP" altLang="en-US" sz="2400" dirty="0">
              <a:solidFill>
                <a:schemeClr val="bg2">
                  <a:lumMod val="75000"/>
                </a:schemeClr>
              </a:solidFill>
              <a:latin typeface="メイリオ" panose="020B0604030504040204" pitchFamily="50" charset="-128"/>
              <a:ea typeface="メイリオ" panose="020B0604030504040204" pitchFamily="50" charset="-128"/>
            </a:endParaRPr>
          </a:p>
          <a:p>
            <a:r>
              <a:rPr lang="ja-JP" altLang="en-US" sz="2400" dirty="0">
                <a:solidFill>
                  <a:schemeClr val="bg2">
                    <a:lumMod val="75000"/>
                  </a:schemeClr>
                </a:solidFill>
                <a:latin typeface="メイリオ" panose="020B0604030504040204" pitchFamily="50" charset="-128"/>
                <a:ea typeface="メイリオ" panose="020B0604030504040204" pitchFamily="50" charset="-128"/>
              </a:rPr>
              <a:t>・保育時間・期間に柔軟な対応が可能</a:t>
            </a:r>
          </a:p>
          <a:p>
            <a:r>
              <a:rPr lang="ja-JP" altLang="en-US" sz="2400" dirty="0" smtClean="0">
                <a:solidFill>
                  <a:schemeClr val="bg2">
                    <a:lumMod val="75000"/>
                  </a:schemeClr>
                </a:solidFill>
                <a:latin typeface="メイリオ" panose="020B0604030504040204" pitchFamily="50" charset="-128"/>
                <a:ea typeface="メイリオ" panose="020B0604030504040204" pitchFamily="50" charset="-128"/>
              </a:rPr>
              <a:t>・独自の保育方針を掲げる</a:t>
            </a:r>
            <a:r>
              <a:rPr lang="ja-JP" altLang="en-US" sz="2400" dirty="0">
                <a:solidFill>
                  <a:schemeClr val="bg2">
                    <a:lumMod val="75000"/>
                  </a:schemeClr>
                </a:solidFill>
                <a:latin typeface="メイリオ" panose="020B0604030504040204" pitchFamily="50" charset="-128"/>
                <a:ea typeface="メイリオ" panose="020B0604030504040204" pitchFamily="50" charset="-128"/>
              </a:rPr>
              <a:t>ところ</a:t>
            </a:r>
            <a:r>
              <a:rPr lang="ja-JP" altLang="en-US" sz="2400" dirty="0" smtClean="0">
                <a:solidFill>
                  <a:schemeClr val="bg2">
                    <a:lumMod val="75000"/>
                  </a:schemeClr>
                </a:solidFill>
                <a:latin typeface="メイリオ" panose="020B0604030504040204" pitchFamily="50" charset="-128"/>
                <a:ea typeface="メイリオ" panose="020B0604030504040204" pitchFamily="50" charset="-128"/>
              </a:rPr>
              <a:t>も           </a:t>
            </a:r>
            <a:r>
              <a:rPr lang="ja-JP" altLang="en-US" sz="2400" dirty="0">
                <a:solidFill>
                  <a:schemeClr val="bg2">
                    <a:lumMod val="75000"/>
                  </a:schemeClr>
                </a:solidFill>
                <a:latin typeface="メイリオ" panose="020B0604030504040204" pitchFamily="50" charset="-128"/>
                <a:ea typeface="メイリオ" panose="020B0604030504040204" pitchFamily="50" charset="-128"/>
              </a:rPr>
              <a:t>・・・</a:t>
            </a:r>
          </a:p>
        </p:txBody>
      </p:sp>
      <p:sp>
        <p:nvSpPr>
          <p:cNvPr id="8" name="角丸四角形 7"/>
          <p:cNvSpPr/>
          <p:nvPr/>
        </p:nvSpPr>
        <p:spPr>
          <a:xfrm>
            <a:off x="617019" y="4725144"/>
            <a:ext cx="8064896" cy="17281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bg2">
                    <a:lumMod val="75000"/>
                  </a:schemeClr>
                </a:solidFill>
                <a:latin typeface="メイリオ" panose="020B0604030504040204" pitchFamily="50" charset="-128"/>
                <a:ea typeface="メイリオ" panose="020B0604030504040204" pitchFamily="50" charset="-128"/>
              </a:rPr>
              <a:t>・保育料が割高</a:t>
            </a:r>
          </a:p>
          <a:p>
            <a:r>
              <a:rPr lang="ja-JP" altLang="en-US" sz="2400" dirty="0">
                <a:solidFill>
                  <a:schemeClr val="bg2">
                    <a:lumMod val="75000"/>
                  </a:schemeClr>
                </a:solidFill>
                <a:latin typeface="メイリオ" panose="020B0604030504040204" pitchFamily="50" charset="-128"/>
                <a:ea typeface="メイリオ" panose="020B0604030504040204" pitchFamily="50" charset="-128"/>
              </a:rPr>
              <a:t>・保育士の資格を持つスタッフが少ない</a:t>
            </a:r>
          </a:p>
          <a:p>
            <a:r>
              <a:rPr lang="ja-JP" altLang="en-US" sz="2400" dirty="0">
                <a:solidFill>
                  <a:schemeClr val="bg2">
                    <a:lumMod val="75000"/>
                  </a:schemeClr>
                </a:solidFill>
                <a:latin typeface="メイリオ" panose="020B0604030504040204" pitchFamily="50" charset="-128"/>
                <a:ea typeface="メイリオ" panose="020B0604030504040204" pitchFamily="50" charset="-128"/>
              </a:rPr>
              <a:t>・条件に合った</a:t>
            </a:r>
            <a:r>
              <a:rPr lang="ja-JP" altLang="en-US" sz="2400" dirty="0" smtClean="0">
                <a:solidFill>
                  <a:schemeClr val="bg2">
                    <a:lumMod val="75000"/>
                  </a:schemeClr>
                </a:solidFill>
                <a:latin typeface="メイリオ" panose="020B0604030504040204" pitchFamily="50" charset="-128"/>
                <a:ea typeface="メイリオ" panose="020B0604030504040204" pitchFamily="50" charset="-128"/>
              </a:rPr>
              <a:t>施設を探すのに手間がかかる　・・・　　　　　　　　　　　　　　　　            　</a:t>
            </a:r>
            <a:endParaRPr lang="ja-JP" altLang="en-US" sz="2400" dirty="0">
              <a:solidFill>
                <a:schemeClr val="bg2">
                  <a:lumMod val="75000"/>
                </a:schemeClr>
              </a:solidFill>
              <a:latin typeface="メイリオ" panose="020B0604030504040204" pitchFamily="50" charset="-128"/>
              <a:ea typeface="メイリオ" panose="020B0604030504040204" pitchFamily="50" charset="-128"/>
            </a:endParaRPr>
          </a:p>
        </p:txBody>
      </p:sp>
      <p:cxnSp>
        <p:nvCxnSpPr>
          <p:cNvPr id="9" name="直線コネクタ 8"/>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23528" y="1196752"/>
            <a:ext cx="8496944"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⑤</a:t>
            </a:r>
            <a:r>
              <a:rPr lang="ja-JP" altLang="en-US" sz="3200" dirty="0" smtClean="0">
                <a:latin typeface="メイリオ" panose="020B0604030504040204" pitchFamily="50" charset="-128"/>
                <a:ea typeface="メイリオ" panose="020B0604030504040204" pitchFamily="50" charset="-128"/>
              </a:rPr>
              <a:t>認可外保育施設のメリットデメリット</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6150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7804" y="4365104"/>
            <a:ext cx="1512168" cy="1922756"/>
          </a:xfr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4968" y="4106377"/>
            <a:ext cx="1742680" cy="2378826"/>
          </a:xfrm>
          <a:prstGeom prst="rect">
            <a:avLst/>
          </a:prstGeom>
        </p:spPr>
      </p:pic>
      <p:sp>
        <p:nvSpPr>
          <p:cNvPr id="7" name="右矢印 6"/>
          <p:cNvSpPr/>
          <p:nvPr/>
        </p:nvSpPr>
        <p:spPr>
          <a:xfrm>
            <a:off x="3419872" y="5002446"/>
            <a:ext cx="1728192" cy="648072"/>
          </a:xfrm>
          <a:prstGeom prst="rightArrow">
            <a:avLst/>
          </a:prstGeom>
          <a:solidFill>
            <a:schemeClr val="bg2">
              <a:lumMod val="75000"/>
            </a:schemeClr>
          </a:solidFill>
          <a:ln w="254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499992" y="1948382"/>
            <a:ext cx="4320480" cy="1994123"/>
          </a:xfrm>
          <a:prstGeom prst="roundRect">
            <a:avLst/>
          </a:prstGeom>
          <a:solidFill>
            <a:srgbClr val="FAE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2">
                    <a:lumMod val="75000"/>
                  </a:schemeClr>
                </a:solidFill>
                <a:latin typeface="メイリオ" panose="020B0604030504040204" pitchFamily="50" charset="-128"/>
                <a:ea typeface="メイリオ" panose="020B0604030504040204" pitchFamily="50" charset="-128"/>
              </a:rPr>
              <a:t>施設の設備、定員、空き具合等</a:t>
            </a:r>
            <a:r>
              <a:rPr lang="ja-JP" altLang="en-US" sz="2000" b="1" dirty="0">
                <a:solidFill>
                  <a:schemeClr val="bg2">
                    <a:lumMod val="75000"/>
                  </a:schemeClr>
                </a:solidFill>
                <a:latin typeface="メイリオ" panose="020B0604030504040204" pitchFamily="50" charset="-128"/>
                <a:ea typeface="メイリオ" panose="020B0604030504040204" pitchFamily="50" charset="-128"/>
              </a:rPr>
              <a:t>様々な</a:t>
            </a:r>
            <a:r>
              <a:rPr lang="ja-JP" altLang="en-US" sz="2000" b="1" dirty="0" smtClean="0">
                <a:solidFill>
                  <a:schemeClr val="bg2">
                    <a:lumMod val="75000"/>
                  </a:schemeClr>
                </a:solidFill>
                <a:latin typeface="メイリオ" panose="020B0604030504040204" pitchFamily="50" charset="-128"/>
                <a:ea typeface="メイリオ" panose="020B0604030504040204" pitchFamily="50" charset="-128"/>
              </a:rPr>
              <a:t>情報を調べることができる</a:t>
            </a:r>
            <a:endParaRPr lang="en-US" altLang="ja-JP" sz="2000" b="1" dirty="0" smtClean="0">
              <a:solidFill>
                <a:schemeClr val="bg2">
                  <a:lumMod val="75000"/>
                </a:schemeClr>
              </a:solidFill>
              <a:latin typeface="メイリオ" panose="020B0604030504040204" pitchFamily="50" charset="-128"/>
              <a:ea typeface="メイリオ" panose="020B0604030504040204" pitchFamily="50" charset="-128"/>
            </a:endParaRPr>
          </a:p>
          <a:p>
            <a:pPr algn="ctr"/>
            <a:r>
              <a:rPr lang="ja-JP" altLang="en-US" sz="2000" b="1" dirty="0" smtClean="0">
                <a:solidFill>
                  <a:schemeClr val="bg2">
                    <a:lumMod val="75000"/>
                  </a:schemeClr>
                </a:solidFill>
                <a:latin typeface="メイリオ" panose="020B0604030504040204" pitchFamily="50" charset="-128"/>
                <a:ea typeface="メイリオ" panose="020B0604030504040204" pitchFamily="50" charset="-128"/>
              </a:rPr>
              <a:t>↓</a:t>
            </a:r>
            <a:endParaRPr lang="en-US" altLang="ja-JP" sz="2000" b="1" dirty="0" smtClean="0">
              <a:solidFill>
                <a:schemeClr val="bg2">
                  <a:lumMod val="7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bg2">
                    <a:lumMod val="75000"/>
                  </a:schemeClr>
                </a:solidFill>
                <a:latin typeface="メイリオ" panose="020B0604030504040204" pitchFamily="50" charset="-128"/>
                <a:ea typeface="メイリオ" panose="020B0604030504040204" pitchFamily="50" charset="-128"/>
              </a:rPr>
              <a:t>負担の</a:t>
            </a:r>
            <a:r>
              <a:rPr lang="ja-JP" altLang="en-US" sz="2000" b="1" dirty="0" smtClean="0">
                <a:solidFill>
                  <a:schemeClr val="bg2">
                    <a:lumMod val="75000"/>
                  </a:schemeClr>
                </a:solidFill>
                <a:latin typeface="メイリオ" panose="020B0604030504040204" pitchFamily="50" charset="-128"/>
                <a:ea typeface="メイリオ" panose="020B0604030504040204" pitchFamily="50" charset="-128"/>
              </a:rPr>
              <a:t>軽減</a:t>
            </a:r>
            <a:endParaRPr lang="en-US" altLang="ja-JP" sz="2000" b="1" dirty="0" smtClean="0">
              <a:solidFill>
                <a:schemeClr val="bg2">
                  <a:lumMod val="75000"/>
                </a:schemeClr>
              </a:solidFill>
              <a:latin typeface="メイリオ" panose="020B0604030504040204" pitchFamily="50" charset="-128"/>
              <a:ea typeface="メイリオ" panose="020B0604030504040204" pitchFamily="50" charset="-128"/>
            </a:endParaRPr>
          </a:p>
        </p:txBody>
      </p:sp>
      <p:sp>
        <p:nvSpPr>
          <p:cNvPr id="9" name="角丸四角形 8"/>
          <p:cNvSpPr/>
          <p:nvPr/>
        </p:nvSpPr>
        <p:spPr>
          <a:xfrm>
            <a:off x="275716" y="1932342"/>
            <a:ext cx="3816424" cy="201622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latin typeface="メイリオ" panose="020B0604030504040204" pitchFamily="50" charset="-128"/>
                <a:ea typeface="メイリオ" panose="020B0604030504040204" pitchFamily="50" charset="-128"/>
              </a:rPr>
              <a:t>・</a:t>
            </a:r>
            <a:r>
              <a:rPr kumimoji="1" lang="en-US" altLang="ja-JP" b="1" dirty="0" smtClean="0">
                <a:latin typeface="メイリオ" panose="020B0604030504040204" pitchFamily="50" charset="-128"/>
                <a:ea typeface="メイリオ" panose="020B0604030504040204" pitchFamily="50" charset="-128"/>
              </a:rPr>
              <a:t>1</a:t>
            </a:r>
            <a:r>
              <a:rPr kumimoji="1" lang="ja-JP" altLang="en-US" b="1" dirty="0" smtClean="0">
                <a:latin typeface="メイリオ" panose="020B0604030504040204" pitchFamily="50" charset="-128"/>
                <a:ea typeface="メイリオ" panose="020B0604030504040204" pitchFamily="50" charset="-128"/>
              </a:rPr>
              <a:t>件</a:t>
            </a:r>
            <a:r>
              <a:rPr kumimoji="1" lang="en-US" altLang="ja-JP" b="1" dirty="0" smtClean="0">
                <a:latin typeface="メイリオ" panose="020B0604030504040204" pitchFamily="50" charset="-128"/>
                <a:ea typeface="メイリオ" panose="020B0604030504040204" pitchFamily="50" charset="-128"/>
              </a:rPr>
              <a:t>1</a:t>
            </a:r>
            <a:r>
              <a:rPr kumimoji="1" lang="ja-JP" altLang="en-US" b="1" dirty="0" smtClean="0">
                <a:latin typeface="メイリオ" panose="020B0604030504040204" pitchFamily="50" charset="-128"/>
                <a:ea typeface="メイリオ" panose="020B0604030504040204" pitchFamily="50" charset="-128"/>
              </a:rPr>
              <a:t>件問い合わせ</a:t>
            </a:r>
            <a:endParaRPr kumimoji="1" lang="en-US" altLang="ja-JP" b="1" dirty="0" smtClean="0">
              <a:latin typeface="メイリオ" panose="020B0604030504040204" pitchFamily="50" charset="-128"/>
              <a:ea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rPr>
              <a:t>・施設の設備を自分の手で調べる</a:t>
            </a:r>
            <a:endParaRPr lang="en-US" altLang="ja-JP" b="1" dirty="0" smtClean="0">
              <a:latin typeface="メイリオ" panose="020B0604030504040204" pitchFamily="50" charset="-128"/>
              <a:ea typeface="メイリオ" panose="020B0604030504040204" pitchFamily="50" charset="-128"/>
            </a:endParaRPr>
          </a:p>
          <a:p>
            <a:pPr algn="ctr"/>
            <a:r>
              <a:rPr lang="ja-JP" altLang="en-US" b="1" dirty="0" smtClean="0">
                <a:latin typeface="メイリオ" panose="020B0604030504040204" pitchFamily="50" charset="-128"/>
                <a:ea typeface="メイリオ" panose="020B0604030504040204" pitchFamily="50" charset="-128"/>
              </a:rPr>
              <a:t>↓</a:t>
            </a:r>
            <a:endParaRPr lang="en-US" altLang="ja-JP" b="1" dirty="0" smtClean="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就職</a:t>
            </a:r>
            <a:r>
              <a:rPr lang="ja-JP" altLang="en-US" b="1" dirty="0" smtClean="0">
                <a:latin typeface="メイリオ" panose="020B0604030504040204" pitchFamily="50" charset="-128"/>
                <a:ea typeface="メイリオ" panose="020B0604030504040204" pitchFamily="50" charset="-128"/>
              </a:rPr>
              <a:t>活動と並行することが難しい</a:t>
            </a:r>
            <a:endParaRPr lang="en-US" altLang="ja-JP" b="1" dirty="0" smtClean="0">
              <a:latin typeface="メイリオ" panose="020B0604030504040204" pitchFamily="50" charset="-128"/>
              <a:ea typeface="メイリオ" panose="020B0604030504040204" pitchFamily="50" charset="-128"/>
            </a:endParaRPr>
          </a:p>
        </p:txBody>
      </p:sp>
      <p:cxnSp>
        <p:nvCxnSpPr>
          <p:cNvPr id="11" name="直線コネクタ 10"/>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23528" y="1199735"/>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⑥認可外保育施設の活用</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9563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770646"/>
            <a:ext cx="8229600" cy="4525963"/>
          </a:xfrm>
        </p:spPr>
        <p:txBody>
          <a:bodyPr/>
          <a:lstStyle/>
          <a:p>
            <a:r>
              <a:rPr lang="ja-JP" altLang="en-US" dirty="0">
                <a:latin typeface="メイリオ" panose="020B0604030504040204" pitchFamily="50" charset="-128"/>
                <a:ea typeface="メイリオ" panose="020B0604030504040204" pitchFamily="50" charset="-128"/>
              </a:rPr>
              <a:t>認可外保育施設についての様々な情報</a:t>
            </a:r>
            <a:r>
              <a:rPr lang="ja-JP" altLang="en-US" dirty="0" smtClean="0">
                <a:latin typeface="メイリオ" panose="020B0604030504040204" pitchFamily="50" charset="-128"/>
                <a:ea typeface="メイリオ" panose="020B0604030504040204" pitchFamily="50" charset="-128"/>
              </a:rPr>
              <a:t>を公開・検索できるシステム</a:t>
            </a:r>
            <a:endParaRPr lang="en-US" altLang="ja-JP" dirty="0" smtClean="0">
              <a:latin typeface="メイリオ" panose="020B0604030504040204" pitchFamily="50" charset="-128"/>
              <a:ea typeface="メイリオ" panose="020B0604030504040204" pitchFamily="50" charset="-128"/>
            </a:endParaRPr>
          </a:p>
          <a:p>
            <a:pPr marL="0" indent="0">
              <a:buNone/>
            </a:pPr>
            <a:endParaRPr lang="ja-JP" altLang="en-US"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198962"/>
            <a:ext cx="2088232" cy="160557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061511"/>
            <a:ext cx="223678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663" y="4282032"/>
            <a:ext cx="1307385" cy="1784631"/>
          </a:xfrm>
          <a:prstGeom prst="rect">
            <a:avLst/>
          </a:prstGeom>
        </p:spPr>
      </p:pic>
      <p:sp>
        <p:nvSpPr>
          <p:cNvPr id="6" name="右矢印 5"/>
          <p:cNvSpPr/>
          <p:nvPr/>
        </p:nvSpPr>
        <p:spPr>
          <a:xfrm>
            <a:off x="2627784" y="5174347"/>
            <a:ext cx="792088" cy="342885"/>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6012160" y="5174347"/>
            <a:ext cx="936104" cy="342885"/>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971600" y="2929441"/>
            <a:ext cx="3240360" cy="1352591"/>
          </a:xfrm>
          <a:prstGeom prst="wedgeRoundRectCallout">
            <a:avLst>
              <a:gd name="adj1" fmla="val 11256"/>
              <a:gd name="adj2" fmla="val 98937"/>
              <a:gd name="adj3" fmla="val 1666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rPr>
              <a:t>開設に当たり</a:t>
            </a:r>
            <a:endParaRPr kumimoji="1" lang="en-US" altLang="ja-JP" sz="2000" b="1" dirty="0" smtClean="0">
              <a:latin typeface="メイリオ" panose="020B0604030504040204" pitchFamily="50" charset="-128"/>
              <a:ea typeface="メイリオ" panose="020B0604030504040204" pitchFamily="50" charset="-128"/>
            </a:endParaRPr>
          </a:p>
          <a:p>
            <a:pPr algn="ctr"/>
            <a:r>
              <a:rPr kumimoji="1" lang="ja-JP" altLang="en-US" sz="2000" b="1" dirty="0" smtClean="0">
                <a:latin typeface="メイリオ" panose="020B0604030504040204" pitchFamily="50" charset="-128"/>
                <a:ea typeface="メイリオ" panose="020B0604030504040204" pitchFamily="50" charset="-128"/>
              </a:rPr>
              <a:t>利用料金・職員数・施設の平面図・設備</a:t>
            </a:r>
            <a:r>
              <a:rPr kumimoji="1" lang="en-US" altLang="ja-JP" sz="2000" b="1" dirty="0" smtClean="0">
                <a:latin typeface="メイリオ" panose="020B0604030504040204" pitchFamily="50" charset="-128"/>
                <a:ea typeface="メイリオ" panose="020B0604030504040204" pitchFamily="50" charset="-128"/>
              </a:rPr>
              <a:t>…</a:t>
            </a:r>
            <a:r>
              <a:rPr kumimoji="1" lang="ja-JP" altLang="en-US" sz="2000" b="1" dirty="0" smtClean="0">
                <a:latin typeface="メイリオ" panose="020B0604030504040204" pitchFamily="50" charset="-128"/>
                <a:ea typeface="メイリオ" panose="020B0604030504040204" pitchFamily="50" charset="-128"/>
              </a:rPr>
              <a:t>を届出</a:t>
            </a:r>
            <a:endParaRPr kumimoji="1" lang="ja-JP" altLang="en-US" sz="2000" b="1" dirty="0">
              <a:latin typeface="メイリオ" panose="020B0604030504040204" pitchFamily="50" charset="-128"/>
              <a:ea typeface="メイリオ" panose="020B0604030504040204" pitchFamily="50" charset="-128"/>
            </a:endParaRPr>
          </a:p>
        </p:txBody>
      </p:sp>
      <p:sp>
        <p:nvSpPr>
          <p:cNvPr id="9" name="角丸四角形吹き出し 8"/>
          <p:cNvSpPr/>
          <p:nvPr/>
        </p:nvSpPr>
        <p:spPr>
          <a:xfrm>
            <a:off x="5256076" y="2910860"/>
            <a:ext cx="3384376" cy="1352591"/>
          </a:xfrm>
          <a:prstGeom prst="wedgeRoundRectCallout">
            <a:avLst>
              <a:gd name="adj1" fmla="val -16699"/>
              <a:gd name="adj2" fmla="val 104048"/>
              <a:gd name="adj3" fmla="val 16667"/>
            </a:avLst>
          </a:prstGeom>
          <a:solidFill>
            <a:srgbClr val="FAE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2">
                    <a:lumMod val="75000"/>
                  </a:schemeClr>
                </a:solidFill>
                <a:latin typeface="メイリオ" panose="020B0604030504040204" pitchFamily="50" charset="-128"/>
                <a:ea typeface="メイリオ" panose="020B0604030504040204" pitchFamily="50" charset="-128"/>
              </a:rPr>
              <a:t>届出に基づく</a:t>
            </a:r>
            <a:endParaRPr kumimoji="1" lang="en-US" altLang="ja-JP" sz="2000" b="1" dirty="0" smtClean="0">
              <a:solidFill>
                <a:schemeClr val="bg2">
                  <a:lumMod val="75000"/>
                </a:schemeClr>
              </a:solidFill>
              <a:latin typeface="メイリオ" panose="020B0604030504040204" pitchFamily="50" charset="-128"/>
              <a:ea typeface="メイリオ" panose="020B0604030504040204" pitchFamily="50" charset="-128"/>
            </a:endParaRPr>
          </a:p>
          <a:p>
            <a:pPr algn="ctr"/>
            <a:r>
              <a:rPr kumimoji="1" lang="ja-JP" altLang="en-US" sz="2000" b="1" dirty="0" smtClean="0">
                <a:solidFill>
                  <a:schemeClr val="bg2">
                    <a:lumMod val="75000"/>
                  </a:schemeClr>
                </a:solidFill>
                <a:latin typeface="メイリオ" panose="020B0604030504040204" pitchFamily="50" charset="-128"/>
                <a:ea typeface="メイリオ" panose="020B0604030504040204" pitchFamily="50" charset="-128"/>
              </a:rPr>
              <a:t>施設の情報を開示</a:t>
            </a:r>
            <a:endParaRPr kumimoji="1" lang="ja-JP" altLang="en-US" sz="2000" b="1" dirty="0">
              <a:solidFill>
                <a:schemeClr val="bg2">
                  <a:lumMod val="75000"/>
                </a:schemeClr>
              </a:solidFill>
              <a:latin typeface="メイリオ" panose="020B0604030504040204" pitchFamily="50" charset="-128"/>
              <a:ea typeface="メイリオ" panose="020B0604030504040204" pitchFamily="50" charset="-128"/>
            </a:endParaRPr>
          </a:p>
        </p:txBody>
      </p:sp>
      <p:cxnSp>
        <p:nvCxnSpPr>
          <p:cNvPr id="11" name="直線コネクタ 10"/>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23528" y="1199735"/>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⑥認可外保育施設の活用</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9720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59532" y="1743732"/>
            <a:ext cx="8352928" cy="4536504"/>
          </a:xfrm>
          <a:prstGeom prst="roundRect">
            <a:avLst/>
          </a:prstGeom>
          <a:solidFill>
            <a:srgbClr val="FAE2F9">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accent6">
                    <a:lumMod val="75000"/>
                  </a:schemeClr>
                </a:solidFill>
                <a:latin typeface="メイリオ" panose="020B0604030504040204" pitchFamily="50" charset="-128"/>
                <a:ea typeface="メイリオ" panose="020B0604030504040204" pitchFamily="50" charset="-128"/>
              </a:rPr>
              <a:t>育児休業制度の一環として</a:t>
            </a:r>
            <a:r>
              <a:rPr lang="ja-JP" altLang="en-US" sz="3200" b="1" dirty="0" smtClean="0">
                <a:solidFill>
                  <a:schemeClr val="accent6">
                    <a:lumMod val="75000"/>
                  </a:schemeClr>
                </a:solidFill>
                <a:latin typeface="メイリオ" panose="020B0604030504040204" pitchFamily="50" charset="-128"/>
                <a:ea typeface="メイリオ" panose="020B0604030504040204" pitchFamily="50" charset="-128"/>
              </a:rPr>
              <a:t>、</a:t>
            </a:r>
            <a:r>
              <a:rPr lang="ja-JP" altLang="en-US" sz="3200" b="1" u="sng" dirty="0" smtClean="0">
                <a:solidFill>
                  <a:schemeClr val="accent6">
                    <a:lumMod val="75000"/>
                  </a:schemeClr>
                </a:solidFill>
                <a:latin typeface="メイリオ" panose="020B0604030504040204" pitchFamily="50" charset="-128"/>
                <a:ea typeface="メイリオ" panose="020B0604030504040204" pitchFamily="50" charset="-128"/>
              </a:rPr>
              <a:t>小学</a:t>
            </a:r>
            <a:r>
              <a:rPr lang="en-US" altLang="ja-JP" sz="3200" b="1" u="sng" dirty="0">
                <a:solidFill>
                  <a:schemeClr val="accent6">
                    <a:lumMod val="75000"/>
                  </a:schemeClr>
                </a:solidFill>
                <a:latin typeface="メイリオ" panose="020B0604030504040204" pitchFamily="50" charset="-128"/>
                <a:ea typeface="メイリオ" panose="020B0604030504040204" pitchFamily="50" charset="-128"/>
              </a:rPr>
              <a:t>3</a:t>
            </a:r>
            <a:r>
              <a:rPr lang="ja-JP" altLang="en-US" sz="3200" b="1" u="sng" dirty="0">
                <a:solidFill>
                  <a:schemeClr val="accent6">
                    <a:lumMod val="75000"/>
                  </a:schemeClr>
                </a:solidFill>
                <a:latin typeface="メイリオ" panose="020B0604030504040204" pitchFamily="50" charset="-128"/>
                <a:ea typeface="メイリオ" panose="020B0604030504040204" pitchFamily="50" charset="-128"/>
              </a:rPr>
              <a:t>年生以下の子供をもつ親に対して、有給を時間</a:t>
            </a:r>
            <a:r>
              <a:rPr lang="ja-JP" altLang="en-US" sz="3200" b="1" u="sng" dirty="0" smtClean="0">
                <a:solidFill>
                  <a:schemeClr val="accent6">
                    <a:lumMod val="75000"/>
                  </a:schemeClr>
                </a:solidFill>
                <a:latin typeface="メイリオ" panose="020B0604030504040204" pitchFamily="50" charset="-128"/>
                <a:ea typeface="メイリオ" panose="020B0604030504040204" pitchFamily="50" charset="-128"/>
              </a:rPr>
              <a:t>ごとに取る</a:t>
            </a:r>
            <a:r>
              <a:rPr lang="ja-JP" altLang="en-US" sz="3200" b="1" u="sng" dirty="0">
                <a:solidFill>
                  <a:schemeClr val="accent6">
                    <a:lumMod val="75000"/>
                  </a:schemeClr>
                </a:solidFill>
                <a:latin typeface="メイリオ" panose="020B0604030504040204" pitchFamily="50" charset="-128"/>
                <a:ea typeface="メイリオ" panose="020B0604030504040204" pitchFamily="50" charset="-128"/>
              </a:rPr>
              <a:t>ことのできる制度整備</a:t>
            </a:r>
            <a:r>
              <a:rPr lang="ja-JP" altLang="en-US" sz="3200" b="1" dirty="0">
                <a:solidFill>
                  <a:schemeClr val="accent6">
                    <a:lumMod val="75000"/>
                  </a:schemeClr>
                </a:solidFill>
                <a:latin typeface="メイリオ" panose="020B0604030504040204" pitchFamily="50" charset="-128"/>
                <a:ea typeface="メイリオ" panose="020B0604030504040204" pitchFamily="50" charset="-128"/>
              </a:rPr>
              <a:t>を義務化</a:t>
            </a:r>
          </a:p>
          <a:p>
            <a:endParaRPr lang="ja-JP" altLang="en-US" sz="3200" b="1"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3200" dirty="0">
                <a:solidFill>
                  <a:schemeClr val="accent6">
                    <a:lumMod val="75000"/>
                  </a:schemeClr>
                </a:solidFill>
                <a:latin typeface="メイリオ" panose="020B0604030504040204" pitchFamily="50" charset="-128"/>
                <a:ea typeface="メイリオ" panose="020B0604030504040204" pitchFamily="50" charset="-128"/>
              </a:rPr>
              <a:t>上限：自身の利用できる有給日数の範囲内</a:t>
            </a:r>
          </a:p>
          <a:p>
            <a:pPr algn="ctr"/>
            <a:endParaRPr lang="ja-JP" altLang="en-US" dirty="0">
              <a:latin typeface="メイリオ" panose="020B0604030504040204" pitchFamily="50" charset="-128"/>
              <a:ea typeface="メイリオ" panose="020B0604030504040204" pitchFamily="50" charset="-128"/>
            </a:endParaRPr>
          </a:p>
          <a:p>
            <a:pPr algn="ctr"/>
            <a:endParaRPr lang="ja-JP" altLang="en-US" dirty="0">
              <a:latin typeface="メイリオ" panose="020B0604030504040204" pitchFamily="50" charset="-128"/>
              <a:ea typeface="メイリオ" panose="020B0604030504040204" pitchFamily="50" charset="-128"/>
            </a:endParaRPr>
          </a:p>
        </p:txBody>
      </p:sp>
      <p:pic>
        <p:nvPicPr>
          <p:cNvPr id="7" name="コンテンツ プレースホルダー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56176" y="4941168"/>
            <a:ext cx="2353923" cy="1796514"/>
          </a:xfrm>
        </p:spPr>
      </p:pic>
      <p:cxnSp>
        <p:nvCxnSpPr>
          <p:cNvPr id="6" name="直線コネクタ 5"/>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⑦時間休の義務化</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41802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flipH="1">
            <a:off x="251520" y="980262"/>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539552" y="260648"/>
            <a:ext cx="7416824"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子どもの貧困の概要</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23528" y="1196752"/>
            <a:ext cx="7409482" cy="646331"/>
          </a:xfrm>
          <a:prstGeom prst="rect">
            <a:avLst/>
          </a:prstGeom>
          <a:noFill/>
        </p:spPr>
        <p:txBody>
          <a:bodyPr wrap="square" rtlCol="0">
            <a:spAutoFit/>
          </a:bodyPr>
          <a:lstStyle/>
          <a:p>
            <a:r>
              <a:rPr lang="ja-JP" altLang="en-US" sz="3600" dirty="0" smtClean="0">
                <a:latin typeface="メイリオ" panose="020B0604030504040204" pitchFamily="50" charset="-128"/>
                <a:ea typeface="メイリオ" panose="020B0604030504040204" pitchFamily="50" charset="-128"/>
              </a:rPr>
              <a:t>③子どもの貧困率のデータ</a:t>
            </a:r>
            <a:endParaRPr kumimoji="1" lang="ja-JP" altLang="en-US" sz="36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340" t="10670" b="4615"/>
          <a:stretch/>
        </p:blipFill>
        <p:spPr>
          <a:xfrm>
            <a:off x="107504" y="1776249"/>
            <a:ext cx="5400600" cy="2660863"/>
          </a:xfrm>
          <a:prstGeom prst="rect">
            <a:avLst/>
          </a:prstGeom>
        </p:spPr>
      </p:pic>
      <p:sp>
        <p:nvSpPr>
          <p:cNvPr id="10" name="テキスト ボックス 9"/>
          <p:cNvSpPr txBox="1"/>
          <p:nvPr/>
        </p:nvSpPr>
        <p:spPr>
          <a:xfrm>
            <a:off x="5719096" y="3659503"/>
            <a:ext cx="2957360" cy="584775"/>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厚生労働省</a:t>
            </a:r>
            <a:endParaRPr kumimoji="1" lang="en-US" altLang="ja-JP" sz="1600" dirty="0" smtClean="0">
              <a:latin typeface="メイリオ" panose="020B0604030504040204" pitchFamily="50" charset="-128"/>
              <a:ea typeface="メイリオ" panose="020B0604030504040204" pitchFamily="50" charset="-128"/>
            </a:endParaRPr>
          </a:p>
          <a:p>
            <a:r>
              <a:rPr kumimoji="1" lang="en-US" altLang="ja-JP" sz="1600" dirty="0" smtClean="0">
                <a:latin typeface="メイリオ" panose="020B0604030504040204" pitchFamily="50" charset="-128"/>
                <a:ea typeface="メイリオ" panose="020B0604030504040204" pitchFamily="50" charset="-128"/>
              </a:rPr>
              <a:t>2014</a:t>
            </a:r>
            <a:r>
              <a:rPr kumimoji="1" lang="ja-JP" altLang="en-US" sz="1600" dirty="0" smtClean="0">
                <a:latin typeface="メイリオ" panose="020B0604030504040204" pitchFamily="50" charset="-128"/>
                <a:ea typeface="メイリオ" panose="020B0604030504040204" pitchFamily="50" charset="-128"/>
              </a:rPr>
              <a:t>年「国民生活基礎調査」</a:t>
            </a:r>
            <a:endParaRPr kumimoji="1" lang="ja-JP" altLang="en-US" sz="1600" dirty="0">
              <a:latin typeface="メイリオ" panose="020B0604030504040204" pitchFamily="50" charset="-128"/>
              <a:ea typeface="メイリオ" panose="020B0604030504040204" pitchFamily="50" charset="-128"/>
            </a:endParaRPr>
          </a:p>
        </p:txBody>
      </p:sp>
      <p:sp>
        <p:nvSpPr>
          <p:cNvPr id="7" name="角丸四角形吹き出し 6"/>
          <p:cNvSpPr/>
          <p:nvPr/>
        </p:nvSpPr>
        <p:spPr>
          <a:xfrm>
            <a:off x="5955828" y="1960114"/>
            <a:ext cx="2016224" cy="1132867"/>
          </a:xfrm>
          <a:prstGeom prst="wedgeRoundRectCallout">
            <a:avLst>
              <a:gd name="adj1" fmla="val -98617"/>
              <a:gd name="adj2" fmla="val 21284"/>
              <a:gd name="adj3" fmla="val 1666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solidFill>
                  <a:schemeClr val="bg1"/>
                </a:solidFill>
                <a:latin typeface="メイリオ" panose="020B0604030504040204" pitchFamily="50" charset="-128"/>
                <a:ea typeface="メイリオ" panose="020B0604030504040204" pitchFamily="50" charset="-128"/>
              </a:rPr>
              <a:t>16.3%</a:t>
            </a:r>
            <a:endParaRPr kumimoji="1" lang="ja-JP" altLang="en-US" sz="4000" dirty="0">
              <a:solidFill>
                <a:schemeClr val="bg1"/>
              </a:solidFill>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t="7495" b="65628"/>
          <a:stretch/>
        </p:blipFill>
        <p:spPr>
          <a:xfrm>
            <a:off x="1115616" y="4554143"/>
            <a:ext cx="7833551" cy="1918045"/>
          </a:xfrm>
          <a:prstGeom prst="rect">
            <a:avLst/>
          </a:prstGeom>
        </p:spPr>
      </p:pic>
      <p:sp>
        <p:nvSpPr>
          <p:cNvPr id="11" name="角丸四角形吹き出し 10"/>
          <p:cNvSpPr/>
          <p:nvPr/>
        </p:nvSpPr>
        <p:spPr>
          <a:xfrm>
            <a:off x="4427984" y="4409870"/>
            <a:ext cx="1674186" cy="1132867"/>
          </a:xfrm>
          <a:prstGeom prst="wedgeRoundRectCallout">
            <a:avLst>
              <a:gd name="adj1" fmla="val -99588"/>
              <a:gd name="adj2" fmla="val 31737"/>
              <a:gd name="adj3" fmla="val 1666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latin typeface="メイリオ" panose="020B0604030504040204" pitchFamily="50" charset="-128"/>
                <a:ea typeface="メイリオ" panose="020B0604030504040204" pitchFamily="50" charset="-128"/>
              </a:rPr>
              <a:t>日本</a:t>
            </a:r>
            <a:endParaRPr kumimoji="1" lang="ja-JP" altLang="en-US" sz="4000"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04411" y="6536826"/>
            <a:ext cx="7416824" cy="338554"/>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内閣府</a:t>
            </a:r>
            <a:r>
              <a:rPr lang="en-US" altLang="ja-JP" sz="1600" dirty="0" smtClean="0">
                <a:latin typeface="メイリオ" panose="020B0604030504040204" pitchFamily="50" charset="-128"/>
                <a:ea typeface="メイリオ" panose="020B0604030504040204" pitchFamily="50" charset="-128"/>
              </a:rPr>
              <a:t>HP</a:t>
            </a: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OECD</a:t>
            </a:r>
            <a:r>
              <a:rPr lang="ja-JP" altLang="en-US" sz="1600" dirty="0" smtClean="0">
                <a:latin typeface="メイリオ" panose="020B0604030504040204" pitchFamily="50" charset="-128"/>
                <a:ea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rPr>
              <a:t>2014</a:t>
            </a:r>
            <a:r>
              <a:rPr lang="ja-JP" altLang="en-US" sz="1600" dirty="0" smtClean="0">
                <a:latin typeface="メイリオ" panose="020B0604030504040204" pitchFamily="50" charset="-128"/>
                <a:ea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rPr>
              <a:t>Family database</a:t>
            </a: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“Child poverty”</a:t>
            </a:r>
          </a:p>
        </p:txBody>
      </p:sp>
    </p:spTree>
    <p:extLst>
      <p:ext uri="{BB962C8B-B14F-4D97-AF65-F5344CB8AC3E}">
        <p14:creationId xmlns:p14="http://schemas.microsoft.com/office/powerpoint/2010/main" val="15290839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2280273"/>
            <a:ext cx="8856984" cy="1368152"/>
          </a:xfrm>
        </p:spPr>
      </p:pic>
      <p:sp>
        <p:nvSpPr>
          <p:cNvPr id="8" name="テキスト プレースホルダー 7"/>
          <p:cNvSpPr>
            <a:spLocks noGrp="1"/>
          </p:cNvSpPr>
          <p:nvPr>
            <p:ph type="body" idx="4294967295"/>
          </p:nvPr>
        </p:nvSpPr>
        <p:spPr>
          <a:xfrm>
            <a:off x="213883" y="3789040"/>
            <a:ext cx="8716233" cy="2952328"/>
          </a:xfrm>
        </p:spPr>
        <p:txBody>
          <a:bodyPr>
            <a:normAutofit/>
          </a:bodyPr>
          <a:lstStyle/>
          <a:p>
            <a:endParaRPr kumimoji="1" lang="en-US" altLang="ja-JP" sz="2800" dirty="0" smtClean="0">
              <a:latin typeface="メイリオ" panose="020B0604030504040204" pitchFamily="50" charset="-128"/>
              <a:ea typeface="メイリオ" panose="020B0604030504040204" pitchFamily="50" charset="-128"/>
            </a:endParaRPr>
          </a:p>
          <a:p>
            <a:r>
              <a:rPr kumimoji="1" lang="ja-JP" altLang="en-US" sz="2800" dirty="0" smtClean="0">
                <a:latin typeface="メイリオ" panose="020B0604030504040204" pitchFamily="50" charset="-128"/>
                <a:ea typeface="メイリオ" panose="020B0604030504040204" pitchFamily="50" charset="-128"/>
              </a:rPr>
              <a:t>勤続年数</a:t>
            </a:r>
            <a:r>
              <a:rPr kumimoji="1" lang="en-US" altLang="ja-JP" sz="2800" dirty="0" smtClean="0">
                <a:latin typeface="メイリオ" panose="020B0604030504040204" pitchFamily="50" charset="-128"/>
                <a:ea typeface="メイリオ" panose="020B0604030504040204" pitchFamily="50" charset="-128"/>
              </a:rPr>
              <a:t>1</a:t>
            </a:r>
            <a:r>
              <a:rPr kumimoji="1" lang="ja-JP" altLang="en-US" sz="2800" dirty="0" smtClean="0">
                <a:latin typeface="メイリオ" panose="020B0604030504040204" pitchFamily="50" charset="-128"/>
                <a:ea typeface="メイリオ" panose="020B0604030504040204" pitchFamily="50" charset="-128"/>
              </a:rPr>
              <a:t>年の正規雇用者で、</a:t>
            </a:r>
            <a:r>
              <a:rPr kumimoji="1" lang="en-US" altLang="ja-JP" sz="2800" dirty="0" smtClean="0">
                <a:latin typeface="メイリオ" panose="020B0604030504040204" pitchFamily="50" charset="-128"/>
                <a:ea typeface="メイリオ" panose="020B0604030504040204" pitchFamily="50" charset="-128"/>
              </a:rPr>
              <a:t>1</a:t>
            </a:r>
            <a:r>
              <a:rPr kumimoji="1" lang="ja-JP" altLang="en-US" sz="2800" dirty="0" smtClean="0">
                <a:latin typeface="メイリオ" panose="020B0604030504040204" pitchFamily="50" charset="-128"/>
                <a:ea typeface="メイリオ" panose="020B0604030504040204" pitchFamily="50" charset="-128"/>
              </a:rPr>
              <a:t>日</a:t>
            </a:r>
            <a:r>
              <a:rPr kumimoji="1" lang="en-US" altLang="ja-JP" sz="2800" dirty="0" smtClean="0">
                <a:latin typeface="メイリオ" panose="020B0604030504040204" pitchFamily="50" charset="-128"/>
                <a:ea typeface="メイリオ" panose="020B0604030504040204" pitchFamily="50" charset="-128"/>
              </a:rPr>
              <a:t>8</a:t>
            </a:r>
            <a:r>
              <a:rPr kumimoji="1" lang="ja-JP" altLang="en-US" sz="2800" dirty="0" smtClean="0">
                <a:latin typeface="メイリオ" panose="020B0604030504040204" pitchFamily="50" charset="-128"/>
                <a:ea typeface="メイリオ" panose="020B0604030504040204" pitchFamily="50" charset="-128"/>
              </a:rPr>
              <a:t>時間勤務の場合</a:t>
            </a:r>
            <a:endParaRPr kumimoji="1" lang="en-US" altLang="ja-JP" sz="2800" dirty="0" smtClean="0">
              <a:latin typeface="メイリオ" panose="020B0604030504040204" pitchFamily="50" charset="-128"/>
              <a:ea typeface="メイリオ" panose="020B0604030504040204" pitchFamily="50" charset="-128"/>
            </a:endParaRPr>
          </a:p>
          <a:p>
            <a:pPr marL="400050" lvl="1" indent="0">
              <a:buNone/>
            </a:pPr>
            <a:r>
              <a:rPr kumimoji="1" lang="ja-JP" altLang="en-US" dirty="0" smtClean="0">
                <a:latin typeface="メイリオ" panose="020B0604030504040204" pitchFamily="50" charset="-128"/>
                <a:ea typeface="メイリオ" panose="020B0604030504040204" pitchFamily="50" charset="-128"/>
              </a:rPr>
              <a:t>→付与される休暇：</a:t>
            </a:r>
            <a:r>
              <a:rPr kumimoji="1" lang="en-US" altLang="ja-JP" dirty="0" smtClean="0">
                <a:latin typeface="メイリオ" panose="020B0604030504040204" pitchFamily="50" charset="-128"/>
                <a:ea typeface="メイリオ" panose="020B0604030504040204" pitchFamily="50" charset="-128"/>
              </a:rPr>
              <a:t>10</a:t>
            </a:r>
            <a:r>
              <a:rPr kumimoji="1" lang="ja-JP" altLang="en-US" dirty="0" smtClean="0">
                <a:latin typeface="メイリオ" panose="020B0604030504040204" pitchFamily="50" charset="-128"/>
                <a:ea typeface="メイリオ" panose="020B0604030504040204" pitchFamily="50" charset="-128"/>
              </a:rPr>
              <a:t>日間</a:t>
            </a:r>
            <a:endParaRPr kumimoji="1" lang="en-US" altLang="ja-JP" dirty="0" smtClean="0">
              <a:latin typeface="メイリオ" panose="020B0604030504040204" pitchFamily="50" charset="-128"/>
              <a:ea typeface="メイリオ" panose="020B0604030504040204" pitchFamily="50" charset="-128"/>
            </a:endParaRPr>
          </a:p>
          <a:p>
            <a:pPr marL="400050" lvl="1" indent="0">
              <a:buNone/>
            </a:pPr>
            <a:r>
              <a:rPr kumimoji="1" lang="ja-JP" altLang="en-US" dirty="0" smtClean="0">
                <a:latin typeface="メイリオ" panose="020B0604030504040204" pitchFamily="50" charset="-128"/>
                <a:ea typeface="メイリオ" panose="020B0604030504040204" pitchFamily="50" charset="-128"/>
              </a:rPr>
              <a:t>　</a:t>
            </a:r>
            <a:r>
              <a:rPr kumimoji="1" lang="en-US" altLang="ja-JP" b="1" dirty="0" smtClean="0">
                <a:latin typeface="メイリオ" panose="020B0604030504040204" pitchFamily="50" charset="-128"/>
                <a:ea typeface="メイリオ" panose="020B0604030504040204" pitchFamily="50" charset="-128"/>
              </a:rPr>
              <a:t>8</a:t>
            </a:r>
            <a:r>
              <a:rPr kumimoji="1" lang="ja-JP" altLang="en-US" b="1" dirty="0" smtClean="0">
                <a:latin typeface="メイリオ" panose="020B0604030504040204" pitchFamily="50" charset="-128"/>
                <a:ea typeface="メイリオ" panose="020B0604030504040204" pitchFamily="50" charset="-128"/>
              </a:rPr>
              <a:t>時間</a:t>
            </a:r>
            <a:r>
              <a:rPr kumimoji="1" lang="en-US" altLang="ja-JP" b="1" dirty="0" smtClean="0">
                <a:latin typeface="メイリオ" panose="020B0604030504040204" pitchFamily="50" charset="-128"/>
                <a:ea typeface="メイリオ" panose="020B0604030504040204" pitchFamily="50" charset="-128"/>
              </a:rPr>
              <a:t>×10</a:t>
            </a:r>
            <a:r>
              <a:rPr kumimoji="1" lang="ja-JP" altLang="en-US" b="1" dirty="0" smtClean="0">
                <a:latin typeface="メイリオ" panose="020B0604030504040204" pitchFamily="50" charset="-128"/>
                <a:ea typeface="メイリオ" panose="020B0604030504040204" pitchFamily="50" charset="-128"/>
              </a:rPr>
              <a:t>日間＝</a:t>
            </a:r>
            <a:r>
              <a:rPr kumimoji="1" lang="en-US" altLang="ja-JP" b="1" dirty="0" smtClean="0">
                <a:latin typeface="メイリオ" panose="020B0604030504040204" pitchFamily="50" charset="-128"/>
                <a:ea typeface="メイリオ" panose="020B0604030504040204" pitchFamily="50" charset="-128"/>
              </a:rPr>
              <a:t>80</a:t>
            </a:r>
            <a:r>
              <a:rPr kumimoji="1" lang="ja-JP" altLang="en-US" b="1" dirty="0" smtClean="0">
                <a:latin typeface="メイリオ" panose="020B0604030504040204" pitchFamily="50" charset="-128"/>
                <a:ea typeface="メイリオ" panose="020B0604030504040204" pitchFamily="50" charset="-128"/>
              </a:rPr>
              <a:t>時間</a:t>
            </a:r>
            <a:endParaRPr kumimoji="1" lang="en-US" altLang="ja-JP" b="1" dirty="0" smtClean="0">
              <a:latin typeface="メイリオ" panose="020B0604030504040204" pitchFamily="50" charset="-128"/>
              <a:ea typeface="メイリオ" panose="020B0604030504040204" pitchFamily="50" charset="-128"/>
            </a:endParaRPr>
          </a:p>
          <a:p>
            <a:pPr marL="400050" lvl="1" indent="0">
              <a:buNone/>
            </a:pPr>
            <a:endParaRPr kumimoji="1" lang="en-US" altLang="ja-JP" dirty="0" smtClean="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07504" y="1850839"/>
            <a:ext cx="5760640" cy="369332"/>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rPr>
              <a:t>正規雇用における継続勤務年数と有給付与日数の関係</a:t>
            </a:r>
            <a:endParaRPr lang="ja-JP" altLang="en-US" dirty="0">
              <a:solidFill>
                <a:prstClr val="black"/>
              </a:solidFill>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⑧具体例</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30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図表 11"/>
          <p:cNvGraphicFramePr/>
          <p:nvPr>
            <p:extLst>
              <p:ext uri="{D42A27DB-BD31-4B8C-83A1-F6EECF244321}">
                <p14:modId xmlns:p14="http://schemas.microsoft.com/office/powerpoint/2010/main" val="1185628972"/>
              </p:ext>
            </p:extLst>
          </p:nvPr>
        </p:nvGraphicFramePr>
        <p:xfrm>
          <a:off x="827584" y="1822124"/>
          <a:ext cx="7560839" cy="2553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下矢印 12"/>
          <p:cNvSpPr/>
          <p:nvPr/>
        </p:nvSpPr>
        <p:spPr>
          <a:xfrm>
            <a:off x="3491880" y="4416052"/>
            <a:ext cx="1870097" cy="576064"/>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14" name="図表 13"/>
          <p:cNvGraphicFramePr/>
          <p:nvPr>
            <p:extLst>
              <p:ext uri="{D42A27DB-BD31-4B8C-83A1-F6EECF244321}">
                <p14:modId xmlns:p14="http://schemas.microsoft.com/office/powerpoint/2010/main" val="386148520"/>
              </p:ext>
            </p:extLst>
          </p:nvPr>
        </p:nvGraphicFramePr>
        <p:xfrm>
          <a:off x="791579" y="4869160"/>
          <a:ext cx="7632848" cy="1656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6" name="直線コネクタ 5"/>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⑨就労につながるセミナー・職業訓練</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777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14"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4328" y="1745278"/>
            <a:ext cx="8143336" cy="4843133"/>
          </a:xfrm>
        </p:spPr>
        <p:txBody>
          <a:bodyPr vert="horz" rtlCol="0" anchor="t">
            <a:normAutofit/>
          </a:bodyPr>
          <a:lstStyle/>
          <a:p>
            <a:pPr marL="0" indent="0">
              <a:buNone/>
            </a:pPr>
            <a:r>
              <a:rPr kumimoji="1" lang="ja-JP" altLang="en-US" sz="2800" dirty="0">
                <a:latin typeface="メイリオ" panose="020B0604030504040204" pitchFamily="50" charset="-128"/>
                <a:ea typeface="メイリオ" panose="020B0604030504040204" pitchFamily="50" charset="-128"/>
              </a:rPr>
              <a:t>◎厚生労働省</a:t>
            </a:r>
          </a:p>
          <a:p>
            <a:pPr marL="0" indent="0">
              <a:buNone/>
            </a:pPr>
            <a:r>
              <a:rPr kumimoji="1" lang="ja-JP" altLang="en-US" sz="2800" dirty="0">
                <a:latin typeface="メイリオ" panose="020B0604030504040204" pitchFamily="50" charset="-128"/>
                <a:ea typeface="メイリオ" panose="020B0604030504040204" pitchFamily="50" charset="-128"/>
              </a:rPr>
              <a:t>「はたらく母子家庭・父子家庭応援企業表彰」</a:t>
            </a:r>
          </a:p>
          <a:p>
            <a:pPr marL="0" indent="0">
              <a:buNone/>
            </a:pPr>
            <a:endParaRPr kumimoji="1" lang="ja-JP" altLang="en-US" dirty="0">
              <a:latin typeface="メイリオ" panose="020B0604030504040204" pitchFamily="50" charset="-128"/>
              <a:ea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rPr>
              <a:t>●ひとり親家庭の親の就業促進について理解</a:t>
            </a:r>
          </a:p>
          <a:p>
            <a:pPr marL="0" indent="0">
              <a:buNone/>
            </a:pPr>
            <a:r>
              <a:rPr kumimoji="1" lang="ja-JP" altLang="en-US" sz="2800" dirty="0">
                <a:latin typeface="メイリオ" panose="020B0604030504040204" pitchFamily="50" charset="-128"/>
                <a:ea typeface="メイリオ" panose="020B0604030504040204" pitchFamily="50" charset="-128"/>
              </a:rPr>
              <a:t>●継続的な就労が可能(職場環境良好)</a:t>
            </a:r>
          </a:p>
          <a:p>
            <a:pPr marL="0" indent="0">
              <a:buNone/>
            </a:pPr>
            <a:r>
              <a:rPr kumimoji="1" lang="ja-JP" altLang="en-US" sz="2800" dirty="0">
                <a:latin typeface="メイリオ" panose="020B0604030504040204" pitchFamily="50" charset="-128"/>
                <a:ea typeface="メイリオ" panose="020B0604030504040204" pitchFamily="50" charset="-128"/>
              </a:rPr>
              <a:t>●ひとり親家庭の親を相当数雇用</a:t>
            </a:r>
          </a:p>
          <a:p>
            <a:pPr marL="0" indent="0">
              <a:buNone/>
            </a:pPr>
            <a:r>
              <a:rPr kumimoji="1" lang="ja-JP" altLang="en-US" sz="2800" dirty="0">
                <a:latin typeface="メイリオ" panose="020B0604030504040204" pitchFamily="50" charset="-128"/>
                <a:ea typeface="メイリオ" panose="020B0604030504040204" pitchFamily="50" charset="-128"/>
              </a:rPr>
              <a:t>●悪質な法令違反がない</a:t>
            </a:r>
          </a:p>
          <a:p>
            <a:pPr marL="0" indent="0">
              <a:buNone/>
            </a:pPr>
            <a:endParaRPr kumimoji="1" lang="ja-JP" altLang="en-US" sz="2800" dirty="0">
              <a:latin typeface="メイリオ" panose="020B0604030504040204" pitchFamily="50" charset="-128"/>
              <a:ea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rPr>
              <a:t>など細かな基準がある</a:t>
            </a: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⑩企業に対する悩み</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434136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477835932"/>
              </p:ext>
            </p:extLst>
          </p:nvPr>
        </p:nvGraphicFramePr>
        <p:xfrm>
          <a:off x="408706" y="2420888"/>
          <a:ext cx="8326588" cy="3456383"/>
        </p:xfrm>
        <a:graphic>
          <a:graphicData uri="http://schemas.openxmlformats.org/drawingml/2006/table">
            <a:tbl>
              <a:tblPr firstRow="1" bandRow="1">
                <a:tableStyleId>{5C22544A-7EE6-4342-B048-85BDC9FD1C3A}</a:tableStyleId>
              </a:tblPr>
              <a:tblGrid>
                <a:gridCol w="2775529">
                  <a:extLst>
                    <a:ext uri="{9D8B030D-6E8A-4147-A177-3AD203B41FA5}">
                      <a16:colId xmlns:a16="http://schemas.microsoft.com/office/drawing/2014/main" xmlns="" val="20000"/>
                    </a:ext>
                  </a:extLst>
                </a:gridCol>
                <a:gridCol w="1347210">
                  <a:extLst>
                    <a:ext uri="{9D8B030D-6E8A-4147-A177-3AD203B41FA5}">
                      <a16:colId xmlns:a16="http://schemas.microsoft.com/office/drawing/2014/main" xmlns="" val="20001"/>
                    </a:ext>
                  </a:extLst>
                </a:gridCol>
                <a:gridCol w="4203849">
                  <a:extLst>
                    <a:ext uri="{9D8B030D-6E8A-4147-A177-3AD203B41FA5}">
                      <a16:colId xmlns:a16="http://schemas.microsoft.com/office/drawing/2014/main" xmlns="" val="20002"/>
                    </a:ext>
                  </a:extLst>
                </a:gridCol>
              </a:tblGrid>
              <a:tr h="776357">
                <a:tc>
                  <a:txBody>
                    <a:bodyPr/>
                    <a:lstStyle/>
                    <a:p>
                      <a:r>
                        <a:rPr kumimoji="1" lang="ja-JP" altLang="en-US" dirty="0" smtClean="0"/>
                        <a:t>対象</a:t>
                      </a:r>
                      <a:endParaRPr kumimoji="1" lang="ja-JP" altLang="en-US" dirty="0"/>
                    </a:p>
                  </a:txBody>
                  <a:tcPr marL="68580" marR="68580"/>
                </a:tc>
                <a:tc>
                  <a:txBody>
                    <a:bodyPr/>
                    <a:lstStyle/>
                    <a:p>
                      <a:r>
                        <a:rPr kumimoji="1" lang="ja-JP" altLang="en-US" dirty="0" smtClean="0"/>
                        <a:t>助成期間</a:t>
                      </a:r>
                      <a:endParaRPr kumimoji="1" lang="ja-JP" altLang="en-US" dirty="0"/>
                    </a:p>
                  </a:txBody>
                  <a:tcPr marL="68580" marR="68580"/>
                </a:tc>
                <a:tc>
                  <a:txBody>
                    <a:bodyPr/>
                    <a:lstStyle/>
                    <a:p>
                      <a:r>
                        <a:rPr kumimoji="1" lang="ja-JP" altLang="en-US" dirty="0" smtClean="0"/>
                        <a:t>総額</a:t>
                      </a:r>
                      <a:endParaRPr kumimoji="1" lang="ja-JP" altLang="en-US" dirty="0"/>
                    </a:p>
                  </a:txBody>
                  <a:tcPr marL="68580" marR="68580"/>
                </a:tc>
                <a:extLst>
                  <a:ext uri="{0D108BD9-81ED-4DB2-BD59-A6C34878D82A}">
                    <a16:rowId xmlns:a16="http://schemas.microsoft.com/office/drawing/2014/main" xmlns="" val="10000"/>
                  </a:ext>
                </a:extLst>
              </a:tr>
              <a:tr h="1340013">
                <a:tc>
                  <a:txBody>
                    <a:bodyPr/>
                    <a:lstStyle/>
                    <a:p>
                      <a:r>
                        <a:rPr kumimoji="1" lang="ja-JP" altLang="en-US" dirty="0" smtClean="0"/>
                        <a:t>週</a:t>
                      </a:r>
                      <a:r>
                        <a:rPr kumimoji="1" lang="en-US" altLang="ja-JP" dirty="0" smtClean="0"/>
                        <a:t>30</a:t>
                      </a:r>
                      <a:r>
                        <a:rPr kumimoji="1" lang="ja-JP" altLang="en-US" dirty="0" smtClean="0"/>
                        <a:t>時間以上働く母を雇用</a:t>
                      </a:r>
                      <a:endParaRPr kumimoji="1" lang="ja-JP" altLang="en-US" dirty="0"/>
                    </a:p>
                  </a:txBody>
                  <a:tcPr marL="68580" marR="68580"/>
                </a:tc>
                <a:tc>
                  <a:txBody>
                    <a:bodyPr/>
                    <a:lstStyle/>
                    <a:p>
                      <a:r>
                        <a:rPr kumimoji="1" lang="ja-JP" altLang="en-US" dirty="0" smtClean="0"/>
                        <a:t>１年</a:t>
                      </a:r>
                      <a:endParaRPr kumimoji="1" lang="ja-JP" altLang="en-US" dirty="0"/>
                    </a:p>
                  </a:txBody>
                  <a:tcPr marL="68580" marR="68580"/>
                </a:tc>
                <a:tc>
                  <a:txBody>
                    <a:bodyPr/>
                    <a:lstStyle/>
                    <a:p>
                      <a:r>
                        <a:rPr kumimoji="1" lang="ja-JP" altLang="en-US" dirty="0" smtClean="0"/>
                        <a:t>中小企業</a:t>
                      </a:r>
                      <a:r>
                        <a:rPr kumimoji="1" lang="en-US" altLang="ja-JP" dirty="0" smtClean="0"/>
                        <a:t>90</a:t>
                      </a:r>
                      <a:r>
                        <a:rPr kumimoji="1" lang="ja-JP" altLang="en-US" dirty="0" smtClean="0"/>
                        <a:t>万（</a:t>
                      </a:r>
                      <a:r>
                        <a:rPr kumimoji="1" lang="en-US" altLang="ja-JP" dirty="0" smtClean="0"/>
                        <a:t>6</a:t>
                      </a:r>
                      <a:r>
                        <a:rPr kumimoji="1" lang="ja-JP" altLang="en-US" dirty="0" smtClean="0"/>
                        <a:t>か月毎に</a:t>
                      </a:r>
                      <a:r>
                        <a:rPr kumimoji="1" lang="en-US" altLang="ja-JP" dirty="0" smtClean="0"/>
                        <a:t>45</a:t>
                      </a:r>
                      <a:r>
                        <a:rPr kumimoji="1" lang="ja-JP" altLang="en-US" dirty="0" smtClean="0"/>
                        <a:t>万）</a:t>
                      </a:r>
                      <a:endParaRPr kumimoji="1" lang="en-US" altLang="ja-JP" dirty="0" smtClean="0"/>
                    </a:p>
                    <a:p>
                      <a:r>
                        <a:rPr kumimoji="1" lang="ja-JP" altLang="en-US" dirty="0" smtClean="0"/>
                        <a:t>大企業</a:t>
                      </a:r>
                      <a:r>
                        <a:rPr kumimoji="1" lang="en-US" altLang="ja-JP" dirty="0" smtClean="0"/>
                        <a:t>50</a:t>
                      </a:r>
                      <a:r>
                        <a:rPr kumimoji="1" lang="ja-JP" altLang="en-US" dirty="0" smtClean="0"/>
                        <a:t>万（</a:t>
                      </a:r>
                      <a:r>
                        <a:rPr kumimoji="1" lang="en-US" altLang="ja-JP" dirty="0" smtClean="0"/>
                        <a:t>6</a:t>
                      </a:r>
                      <a:r>
                        <a:rPr kumimoji="1" lang="ja-JP" altLang="en-US" dirty="0" smtClean="0"/>
                        <a:t>か月毎に</a:t>
                      </a:r>
                      <a:r>
                        <a:rPr kumimoji="1" lang="en-US" altLang="ja-JP" dirty="0" smtClean="0"/>
                        <a:t>25</a:t>
                      </a:r>
                      <a:r>
                        <a:rPr kumimoji="1" lang="ja-JP" altLang="en-US" dirty="0" smtClean="0"/>
                        <a:t>万）</a:t>
                      </a:r>
                      <a:endParaRPr kumimoji="1" lang="ja-JP" altLang="en-US" dirty="0"/>
                    </a:p>
                  </a:txBody>
                  <a:tcPr marL="68580" marR="68580"/>
                </a:tc>
                <a:extLst>
                  <a:ext uri="{0D108BD9-81ED-4DB2-BD59-A6C34878D82A}">
                    <a16:rowId xmlns:a16="http://schemas.microsoft.com/office/drawing/2014/main" xmlns="" val="10001"/>
                  </a:ext>
                </a:extLst>
              </a:tr>
              <a:tr h="1340013">
                <a:tc>
                  <a:txBody>
                    <a:bodyPr/>
                    <a:lstStyle/>
                    <a:p>
                      <a:r>
                        <a:rPr kumimoji="1" lang="ja-JP" altLang="en-US" dirty="0" smtClean="0"/>
                        <a:t>週</a:t>
                      </a:r>
                      <a:r>
                        <a:rPr kumimoji="1" lang="en-US" altLang="ja-JP" dirty="0" smtClean="0"/>
                        <a:t>20</a:t>
                      </a:r>
                      <a:r>
                        <a:rPr kumimoji="1" lang="ja-JP" altLang="en-US" dirty="0" smtClean="0"/>
                        <a:t>時間以上</a:t>
                      </a:r>
                      <a:r>
                        <a:rPr kumimoji="1" lang="en-US" altLang="ja-JP" dirty="0" smtClean="0"/>
                        <a:t>30</a:t>
                      </a:r>
                      <a:r>
                        <a:rPr kumimoji="1" lang="ja-JP" altLang="en-US" dirty="0" smtClean="0"/>
                        <a:t>時間未満働く母を雇用</a:t>
                      </a:r>
                      <a:endParaRPr kumimoji="1" lang="ja-JP" altLang="en-US" dirty="0"/>
                    </a:p>
                  </a:txBody>
                  <a:tcPr marL="68580" marR="68580"/>
                </a:tc>
                <a:tc>
                  <a:txBody>
                    <a:bodyPr/>
                    <a:lstStyle/>
                    <a:p>
                      <a:r>
                        <a:rPr kumimoji="1" lang="ja-JP" altLang="en-US" dirty="0" smtClean="0"/>
                        <a:t>１年</a:t>
                      </a:r>
                      <a:endParaRPr kumimoji="1" lang="ja-JP" altLang="en-US" dirty="0"/>
                    </a:p>
                  </a:txBody>
                  <a:tcPr marL="68580" marR="68580"/>
                </a:tc>
                <a:tc>
                  <a:txBody>
                    <a:bodyPr/>
                    <a:lstStyle/>
                    <a:p>
                      <a:r>
                        <a:rPr kumimoji="1" lang="ja-JP" altLang="en-US" dirty="0" smtClean="0"/>
                        <a:t>中小企業</a:t>
                      </a:r>
                      <a:r>
                        <a:rPr kumimoji="1" lang="en-US" altLang="ja-JP" dirty="0" smtClean="0"/>
                        <a:t>60</a:t>
                      </a:r>
                      <a:r>
                        <a:rPr kumimoji="1" lang="ja-JP" altLang="en-US" dirty="0" smtClean="0"/>
                        <a:t>万（</a:t>
                      </a:r>
                      <a:r>
                        <a:rPr kumimoji="1" lang="en-US" altLang="ja-JP" dirty="0" smtClean="0"/>
                        <a:t>6</a:t>
                      </a:r>
                      <a:r>
                        <a:rPr kumimoji="1" lang="ja-JP" altLang="en-US" dirty="0" smtClean="0"/>
                        <a:t>か月毎に</a:t>
                      </a:r>
                      <a:r>
                        <a:rPr kumimoji="1" lang="en-US" altLang="ja-JP" dirty="0" smtClean="0"/>
                        <a:t>30</a:t>
                      </a:r>
                      <a:r>
                        <a:rPr kumimoji="1" lang="ja-JP" altLang="en-US" dirty="0" smtClean="0"/>
                        <a:t>万）</a:t>
                      </a:r>
                      <a:endParaRPr kumimoji="1" lang="en-US" altLang="ja-JP" dirty="0" smtClean="0"/>
                    </a:p>
                    <a:p>
                      <a:r>
                        <a:rPr kumimoji="1" lang="ja-JP" altLang="en-US" dirty="0" smtClean="0"/>
                        <a:t>大企業</a:t>
                      </a:r>
                      <a:r>
                        <a:rPr kumimoji="1" lang="en-US" altLang="ja-JP" dirty="0" smtClean="0"/>
                        <a:t>30</a:t>
                      </a:r>
                      <a:r>
                        <a:rPr kumimoji="1" lang="ja-JP" altLang="en-US" dirty="0" smtClean="0"/>
                        <a:t>万（</a:t>
                      </a:r>
                      <a:r>
                        <a:rPr kumimoji="1" lang="en-US" altLang="ja-JP" dirty="0" smtClean="0"/>
                        <a:t>6</a:t>
                      </a:r>
                      <a:r>
                        <a:rPr kumimoji="1" lang="ja-JP" altLang="en-US" dirty="0" smtClean="0"/>
                        <a:t>か月毎に</a:t>
                      </a:r>
                      <a:r>
                        <a:rPr kumimoji="1" lang="en-US" altLang="ja-JP" dirty="0" smtClean="0"/>
                        <a:t>15</a:t>
                      </a:r>
                      <a:r>
                        <a:rPr kumimoji="1" lang="ja-JP" altLang="en-US" dirty="0" smtClean="0"/>
                        <a:t>万）</a:t>
                      </a:r>
                      <a:endParaRPr kumimoji="1" lang="ja-JP" altLang="en-US" dirty="0"/>
                    </a:p>
                  </a:txBody>
                  <a:tcPr marL="68580" marR="68580"/>
                </a:tc>
                <a:extLst>
                  <a:ext uri="{0D108BD9-81ED-4DB2-BD59-A6C34878D82A}">
                    <a16:rowId xmlns:a16="http://schemas.microsoft.com/office/drawing/2014/main" xmlns="" val="10002"/>
                  </a:ext>
                </a:extLst>
              </a:tr>
            </a:tbl>
          </a:graphicData>
        </a:graphic>
      </p:graphicFrame>
      <p:cxnSp>
        <p:nvCxnSpPr>
          <p:cNvPr id="9" name="直線コネクタ 8"/>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⑪特定就職困難者雇用開発助成金</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390649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02638" y="1736598"/>
            <a:ext cx="8229600" cy="1215743"/>
          </a:xfrm>
        </p:spPr>
        <p:txBody>
          <a:bodyPr vert="horz" rtlCol="0" anchor="t">
            <a:normAutofit/>
          </a:bodyPr>
          <a:lstStyle/>
          <a:p>
            <a:pPr marL="0" indent="0">
              <a:buNone/>
            </a:pPr>
            <a:r>
              <a:rPr kumimoji="1" lang="ja-JP" altLang="en-US" sz="2000" dirty="0">
                <a:latin typeface="メイリオ" panose="020B0604030504040204" pitchFamily="50" charset="-128"/>
                <a:ea typeface="メイリオ" panose="020B0604030504040204" pitchFamily="50" charset="-128"/>
              </a:rPr>
              <a:t>職業経験、技能等から安定的な就職が困難な求職者について、ハローワークや職業紹介事業者等の紹介により、一定期間試行雇用した場合に助成するものである。</a:t>
            </a:r>
          </a:p>
        </p:txBody>
      </p:sp>
      <p:sp>
        <p:nvSpPr>
          <p:cNvPr id="4" name="角丸四角形 3"/>
          <p:cNvSpPr/>
          <p:nvPr/>
        </p:nvSpPr>
        <p:spPr>
          <a:xfrm>
            <a:off x="5796088" y="2909821"/>
            <a:ext cx="2715017" cy="3158788"/>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5" name="角丸四角形 4"/>
          <p:cNvSpPr/>
          <p:nvPr/>
        </p:nvSpPr>
        <p:spPr>
          <a:xfrm>
            <a:off x="687006" y="5250863"/>
            <a:ext cx="2669218" cy="109165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6" name="角丸四角形 5"/>
          <p:cNvSpPr/>
          <p:nvPr/>
        </p:nvSpPr>
        <p:spPr>
          <a:xfrm>
            <a:off x="683568" y="3004283"/>
            <a:ext cx="2637731" cy="1078088"/>
          </a:xfrm>
          <a:prstGeom prst="roundRect">
            <a:avLst/>
          </a:prstGeom>
          <a:solidFill>
            <a:schemeClr val="accent1">
              <a:lumMod val="60000"/>
              <a:lumOff val="4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rgbClr val="000000"/>
                </a:solidFill>
                <a:latin typeface="ＭＳ Ｐ明朝"/>
              </a:rPr>
              <a:t>求職者</a:t>
            </a:r>
            <a:endParaRPr lang="ja-JP" altLang="en-US" sz="1600" b="1" dirty="0">
              <a:solidFill>
                <a:srgbClr val="000000"/>
              </a:solidFill>
              <a:latin typeface="ＭＳ Ｐ明朝"/>
            </a:endParaRPr>
          </a:p>
        </p:txBody>
      </p:sp>
      <p:sp>
        <p:nvSpPr>
          <p:cNvPr id="7" name="上下矢印 6"/>
          <p:cNvSpPr/>
          <p:nvPr/>
        </p:nvSpPr>
        <p:spPr>
          <a:xfrm>
            <a:off x="2070757" y="4348591"/>
            <a:ext cx="437952" cy="534073"/>
          </a:xfrm>
          <a:prstGeom prst="upDownArrow">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8" name="上下矢印 7"/>
          <p:cNvSpPr/>
          <p:nvPr/>
        </p:nvSpPr>
        <p:spPr>
          <a:xfrm rot="5400000">
            <a:off x="4209850" y="3022576"/>
            <a:ext cx="399862" cy="1420842"/>
          </a:xfrm>
          <a:prstGeom prst="upDownArrow">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10" name="右矢印 9"/>
          <p:cNvSpPr/>
          <p:nvPr/>
        </p:nvSpPr>
        <p:spPr>
          <a:xfrm>
            <a:off x="3722170" y="4966737"/>
            <a:ext cx="1377658" cy="399862"/>
          </a:xfrm>
          <a:prstGeom prst="rightArrow">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11" name="左矢印 10"/>
          <p:cNvSpPr/>
          <p:nvPr/>
        </p:nvSpPr>
        <p:spPr>
          <a:xfrm>
            <a:off x="3650323" y="5471352"/>
            <a:ext cx="1439479" cy="398555"/>
          </a:xfrm>
          <a:prstGeom prst="leftArrow">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12" name="テキスト ボックス 11"/>
          <p:cNvSpPr txBox="1"/>
          <p:nvPr/>
        </p:nvSpPr>
        <p:spPr>
          <a:xfrm>
            <a:off x="705617" y="5515736"/>
            <a:ext cx="2473141" cy="338554"/>
          </a:xfrm>
          <a:prstGeom prst="rect">
            <a:avLst/>
          </a:prstGeom>
        </p:spPr>
        <p:txBody>
          <a:bodyPr wrap="square" rtlCol="0" anchor="t">
            <a:spAutoFit/>
          </a:bodyPr>
          <a:lstStyle/>
          <a:p>
            <a:pPr algn="ctr"/>
            <a:r>
              <a:rPr lang="ja-JP" altLang="en-US" sz="1600" b="1">
                <a:latin typeface="ＭＳ Ｐ明朝"/>
              </a:rPr>
              <a:t>ハローワーク</a:t>
            </a:r>
            <a:endParaRPr lang="ja-JP" altLang="en-US" sz="1600" b="1" dirty="0">
              <a:latin typeface="ＭＳ Ｐ明朝"/>
            </a:endParaRPr>
          </a:p>
        </p:txBody>
      </p:sp>
      <p:sp>
        <p:nvSpPr>
          <p:cNvPr id="13" name="テキスト ボックス 12"/>
          <p:cNvSpPr txBox="1"/>
          <p:nvPr/>
        </p:nvSpPr>
        <p:spPr>
          <a:xfrm>
            <a:off x="5884161" y="2337947"/>
            <a:ext cx="2473141" cy="338554"/>
          </a:xfrm>
          <a:prstGeom prst="rect">
            <a:avLst/>
          </a:prstGeom>
        </p:spPr>
        <p:txBody>
          <a:bodyPr wrap="square" rtlCol="0" anchor="t">
            <a:spAutoFit/>
          </a:bodyPr>
          <a:lstStyle/>
          <a:p>
            <a:pPr algn="ctr"/>
            <a:r>
              <a:rPr lang="ja-JP" altLang="en-US" sz="1600" b="1">
                <a:latin typeface="ＭＳ Ｐ明朝"/>
              </a:rPr>
              <a:t>企業</a:t>
            </a:r>
            <a:endParaRPr lang="ja-JP" altLang="en-US" sz="1600" b="1" dirty="0">
              <a:latin typeface="ＭＳ Ｐ明朝"/>
            </a:endParaRPr>
          </a:p>
        </p:txBody>
      </p:sp>
      <p:sp>
        <p:nvSpPr>
          <p:cNvPr id="14" name="テキスト ボックス 13"/>
          <p:cNvSpPr txBox="1"/>
          <p:nvPr/>
        </p:nvSpPr>
        <p:spPr>
          <a:xfrm rot="-10740000" flipV="1">
            <a:off x="141986" y="4270138"/>
            <a:ext cx="1868636" cy="584775"/>
          </a:xfrm>
          <a:prstGeom prst="rect">
            <a:avLst/>
          </a:prstGeom>
        </p:spPr>
        <p:txBody>
          <a:bodyPr wrap="square" rtlCol="0" anchor="t">
            <a:spAutoFit/>
          </a:bodyPr>
          <a:lstStyle/>
          <a:p>
            <a:pPr algn="ctr"/>
            <a:r>
              <a:rPr lang="ja-JP" altLang="en-US" sz="1600">
                <a:latin typeface="ＭＳ Ｐ明朝"/>
              </a:rPr>
              <a:t>①求職者登録・職業相談</a:t>
            </a:r>
            <a:endParaRPr lang="ja-JP" altLang="en-US" sz="1600" dirty="0">
              <a:latin typeface="ＭＳ Ｐ明朝"/>
            </a:endParaRPr>
          </a:p>
        </p:txBody>
      </p:sp>
      <p:sp>
        <p:nvSpPr>
          <p:cNvPr id="15" name="テキスト ボックス 14"/>
          <p:cNvSpPr txBox="1"/>
          <p:nvPr/>
        </p:nvSpPr>
        <p:spPr>
          <a:xfrm>
            <a:off x="3188101" y="4572331"/>
            <a:ext cx="2473141" cy="338554"/>
          </a:xfrm>
          <a:prstGeom prst="rect">
            <a:avLst/>
          </a:prstGeom>
        </p:spPr>
        <p:txBody>
          <a:bodyPr wrap="square" rtlCol="0">
            <a:spAutoFit/>
          </a:bodyPr>
          <a:lstStyle/>
          <a:p>
            <a:pPr algn="ctr"/>
            <a:r>
              <a:rPr lang="ja-JP" altLang="en-US" sz="1600">
                <a:latin typeface="ＭＳ Ｐ明朝"/>
              </a:rPr>
              <a:t>②職業紹介</a:t>
            </a:r>
            <a:endParaRPr lang="ja-JP" altLang="en-US" sz="1600" dirty="0">
              <a:latin typeface="ＭＳ Ｐ明朝"/>
            </a:endParaRPr>
          </a:p>
        </p:txBody>
      </p:sp>
      <p:sp>
        <p:nvSpPr>
          <p:cNvPr id="16" name="テキスト ボックス 15"/>
          <p:cNvSpPr txBox="1"/>
          <p:nvPr/>
        </p:nvSpPr>
        <p:spPr>
          <a:xfrm>
            <a:off x="3545100" y="5988859"/>
            <a:ext cx="1914858" cy="584775"/>
          </a:xfrm>
          <a:prstGeom prst="rect">
            <a:avLst/>
          </a:prstGeom>
        </p:spPr>
        <p:txBody>
          <a:bodyPr wrap="square" rtlCol="0">
            <a:spAutoFit/>
          </a:bodyPr>
          <a:lstStyle/>
          <a:p>
            <a:pPr algn="ctr"/>
            <a:r>
              <a:rPr lang="ja-JP" altLang="en-US" sz="1600">
                <a:latin typeface="ＭＳ Ｐ明朝"/>
              </a:rPr>
              <a:t>⑥トライアル雇用</a:t>
            </a:r>
            <a:endParaRPr lang="ja-JP" altLang="en-US" sz="1600" dirty="0">
              <a:latin typeface="ＭＳ Ｐ明朝"/>
            </a:endParaRPr>
          </a:p>
          <a:p>
            <a:pPr algn="ctr"/>
            <a:r>
              <a:rPr lang="ja-JP" altLang="en-US" sz="1600">
                <a:latin typeface="ＭＳ Ｐ明朝"/>
              </a:rPr>
              <a:t>実施計画書の提出</a:t>
            </a:r>
            <a:endParaRPr lang="ja-JP" altLang="en-US" sz="1600" dirty="0"/>
          </a:p>
        </p:txBody>
      </p:sp>
      <p:sp>
        <p:nvSpPr>
          <p:cNvPr id="9" name="テキスト ボックス 8"/>
          <p:cNvSpPr txBox="1"/>
          <p:nvPr/>
        </p:nvSpPr>
        <p:spPr>
          <a:xfrm>
            <a:off x="3296948" y="2886957"/>
            <a:ext cx="2473141" cy="584775"/>
          </a:xfrm>
          <a:prstGeom prst="rect">
            <a:avLst/>
          </a:prstGeom>
        </p:spPr>
        <p:txBody>
          <a:bodyPr wrap="square" rtlCol="0">
            <a:spAutoFit/>
          </a:bodyPr>
          <a:lstStyle/>
          <a:p>
            <a:pPr algn="ctr"/>
            <a:r>
              <a:rPr lang="ja-JP" altLang="en-US" sz="1600">
                <a:latin typeface="ＭＳ Ｐ明朝"/>
              </a:rPr>
              <a:t>⑤トライアル雇用</a:t>
            </a:r>
            <a:endParaRPr lang="ja-JP" altLang="en-US" sz="1600" dirty="0">
              <a:latin typeface="ＭＳ Ｐ明朝"/>
            </a:endParaRPr>
          </a:p>
          <a:p>
            <a:pPr algn="ctr"/>
            <a:r>
              <a:rPr lang="ja-JP" altLang="en-US" sz="1600">
                <a:latin typeface="ＭＳ Ｐ明朝"/>
              </a:rPr>
              <a:t>実施計画書の作成</a:t>
            </a:r>
            <a:endParaRPr lang="ja-JP" altLang="en-US" sz="1600" dirty="0">
              <a:latin typeface="ＭＳ Ｐ明朝"/>
            </a:endParaRPr>
          </a:p>
        </p:txBody>
      </p:sp>
      <p:sp>
        <p:nvSpPr>
          <p:cNvPr id="17" name="角丸四角形 16"/>
          <p:cNvSpPr/>
          <p:nvPr/>
        </p:nvSpPr>
        <p:spPr>
          <a:xfrm>
            <a:off x="6095530" y="2983008"/>
            <a:ext cx="2032326" cy="979071"/>
          </a:xfrm>
          <a:prstGeom prst="roundRect">
            <a:avLst/>
          </a:prstGeom>
          <a:solidFill>
            <a:schemeClr val="bg2">
              <a:lumMod val="9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18" name="テキスト ボックス 17"/>
          <p:cNvSpPr txBox="1"/>
          <p:nvPr/>
        </p:nvSpPr>
        <p:spPr>
          <a:xfrm>
            <a:off x="5884161" y="2956576"/>
            <a:ext cx="2473141" cy="830997"/>
          </a:xfrm>
          <a:prstGeom prst="rect">
            <a:avLst/>
          </a:prstGeom>
        </p:spPr>
        <p:txBody>
          <a:bodyPr wrap="square" rtlCol="0">
            <a:spAutoFit/>
          </a:bodyPr>
          <a:lstStyle/>
          <a:p>
            <a:pPr algn="ctr"/>
            <a:r>
              <a:rPr lang="ja-JP" altLang="en-US" sz="1600">
                <a:latin typeface="ＭＳ Ｐ明朝"/>
              </a:rPr>
              <a:t>③選考面接</a:t>
            </a:r>
            <a:endParaRPr lang="ja-JP" altLang="en-US" sz="1600" dirty="0">
              <a:latin typeface="ＭＳ Ｐ明朝"/>
            </a:endParaRPr>
          </a:p>
          <a:p>
            <a:pPr algn="ctr"/>
            <a:r>
              <a:rPr lang="ja-JP" altLang="en-US" sz="1600">
                <a:latin typeface="ＭＳ Ｐ明朝"/>
              </a:rPr>
              <a:t>↓</a:t>
            </a:r>
            <a:endParaRPr lang="ja-JP" altLang="en-US" sz="1600" dirty="0">
              <a:latin typeface="ＭＳ Ｐ明朝"/>
            </a:endParaRPr>
          </a:p>
          <a:p>
            <a:pPr algn="ctr"/>
            <a:r>
              <a:rPr lang="ja-JP" altLang="en-US" sz="1600">
                <a:latin typeface="ＭＳ Ｐ明朝"/>
              </a:rPr>
              <a:t>④トライアル雇用開始</a:t>
            </a:r>
            <a:endParaRPr lang="ja-JP" altLang="en-US" sz="1600" dirty="0">
              <a:latin typeface="ＭＳ Ｐ明朝"/>
            </a:endParaRPr>
          </a:p>
        </p:txBody>
      </p:sp>
      <p:sp>
        <p:nvSpPr>
          <p:cNvPr id="20" name="角丸四角形 19"/>
          <p:cNvSpPr/>
          <p:nvPr/>
        </p:nvSpPr>
        <p:spPr>
          <a:xfrm>
            <a:off x="6080442" y="4743355"/>
            <a:ext cx="2032326" cy="865788"/>
          </a:xfrm>
          <a:prstGeom prst="roundRect">
            <a:avLst/>
          </a:prstGeom>
          <a:solidFill>
            <a:schemeClr val="bg2">
              <a:lumMod val="9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19" name="テキスト ボックス 18"/>
          <p:cNvSpPr txBox="1"/>
          <p:nvPr/>
        </p:nvSpPr>
        <p:spPr>
          <a:xfrm>
            <a:off x="5884161" y="5003651"/>
            <a:ext cx="2473141" cy="338554"/>
          </a:xfrm>
          <a:prstGeom prst="rect">
            <a:avLst/>
          </a:prstGeom>
        </p:spPr>
        <p:txBody>
          <a:bodyPr wrap="square" rtlCol="0">
            <a:spAutoFit/>
          </a:bodyPr>
          <a:lstStyle/>
          <a:p>
            <a:pPr algn="ctr"/>
            <a:r>
              <a:rPr lang="ja-JP" altLang="en-US" sz="1600">
                <a:solidFill>
                  <a:srgbClr val="000000"/>
                </a:solidFill>
                <a:latin typeface="ＭＳ Ｐ明朝"/>
              </a:rPr>
              <a:t>⑦トライアル雇用終了</a:t>
            </a:r>
            <a:endParaRPr lang="ja-JP" altLang="en-US" sz="1600" dirty="0">
              <a:solidFill>
                <a:srgbClr val="000000"/>
              </a:solidFill>
            </a:endParaRPr>
          </a:p>
        </p:txBody>
      </p:sp>
      <p:sp>
        <p:nvSpPr>
          <p:cNvPr id="21" name="下矢印 20"/>
          <p:cNvSpPr/>
          <p:nvPr/>
        </p:nvSpPr>
        <p:spPr>
          <a:xfrm>
            <a:off x="6185459" y="5791855"/>
            <a:ext cx="436521" cy="4228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22" name="下矢印 21"/>
          <p:cNvSpPr/>
          <p:nvPr/>
        </p:nvSpPr>
        <p:spPr>
          <a:xfrm>
            <a:off x="7603254" y="5803608"/>
            <a:ext cx="437952" cy="4105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23" name="正方形/長方形 22"/>
          <p:cNvSpPr/>
          <p:nvPr/>
        </p:nvSpPr>
        <p:spPr>
          <a:xfrm>
            <a:off x="5707437" y="6359223"/>
            <a:ext cx="1336175" cy="41423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24" name="正方形/長方形 23"/>
          <p:cNvSpPr/>
          <p:nvPr/>
        </p:nvSpPr>
        <p:spPr>
          <a:xfrm>
            <a:off x="7303865" y="6366879"/>
            <a:ext cx="1381866" cy="41292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26" name="テキスト ボックス 25"/>
          <p:cNvSpPr txBox="1"/>
          <p:nvPr/>
        </p:nvSpPr>
        <p:spPr>
          <a:xfrm>
            <a:off x="5383338" y="6407132"/>
            <a:ext cx="2054752" cy="338554"/>
          </a:xfrm>
          <a:prstGeom prst="rect">
            <a:avLst/>
          </a:prstGeom>
        </p:spPr>
        <p:txBody>
          <a:bodyPr wrap="square" rtlCol="0">
            <a:spAutoFit/>
          </a:bodyPr>
          <a:lstStyle/>
          <a:p>
            <a:pPr algn="ctr"/>
            <a:r>
              <a:rPr lang="ja-JP" altLang="en-US" sz="1600" b="1">
                <a:solidFill>
                  <a:srgbClr val="000000"/>
                </a:solidFill>
                <a:latin typeface="ＭＳ Ｐ明朝"/>
              </a:rPr>
              <a:t>常用雇用移行</a:t>
            </a:r>
            <a:endParaRPr lang="ja-JP" altLang="en-US" sz="1600" b="1" dirty="0">
              <a:solidFill>
                <a:srgbClr val="000000"/>
              </a:solidFill>
              <a:latin typeface="ＭＳ Ｐ明朝"/>
            </a:endParaRPr>
          </a:p>
        </p:txBody>
      </p:sp>
      <p:sp>
        <p:nvSpPr>
          <p:cNvPr id="27" name="テキスト ボックス 26"/>
          <p:cNvSpPr txBox="1"/>
          <p:nvPr/>
        </p:nvSpPr>
        <p:spPr>
          <a:xfrm>
            <a:off x="6956173" y="6392755"/>
            <a:ext cx="2147728" cy="338554"/>
          </a:xfrm>
          <a:prstGeom prst="rect">
            <a:avLst/>
          </a:prstGeom>
          <a:noFill/>
        </p:spPr>
        <p:txBody>
          <a:bodyPr wrap="square" rtlCol="0">
            <a:spAutoFit/>
          </a:bodyPr>
          <a:lstStyle/>
          <a:p>
            <a:pPr algn="ctr"/>
            <a:r>
              <a:rPr lang="ja-JP" altLang="en-US" sz="1600" b="1">
                <a:latin typeface="ＭＳ Ｐ明朝"/>
              </a:rPr>
              <a:t>雇用期間満了</a:t>
            </a:r>
            <a:endParaRPr lang="ja-JP" altLang="en-US" sz="1600" b="1" dirty="0">
              <a:latin typeface="ＭＳ Ｐ明朝"/>
            </a:endParaRPr>
          </a:p>
        </p:txBody>
      </p:sp>
      <p:sp>
        <p:nvSpPr>
          <p:cNvPr id="28" name="下矢印 27"/>
          <p:cNvSpPr/>
          <p:nvPr/>
        </p:nvSpPr>
        <p:spPr>
          <a:xfrm>
            <a:off x="6805480" y="4114595"/>
            <a:ext cx="436521" cy="3818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cxnSp>
        <p:nvCxnSpPr>
          <p:cNvPr id="29" name="直線コネクタ 28"/>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⑫トライアル雇用奨励金</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344930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802259"/>
            <a:ext cx="8229600" cy="4525963"/>
          </a:xfrm>
        </p:spPr>
        <p:txBody>
          <a:bodyPr>
            <a:normAutofit/>
          </a:bodyPr>
          <a:lstStyle/>
          <a:p>
            <a:pPr marL="0" indent="0">
              <a:buNone/>
            </a:pPr>
            <a:endParaRPr lang="en-US" altLang="ja-JP" dirty="0" smtClean="0">
              <a:latin typeface="メイリオ" panose="020B0604030504040204" pitchFamily="50" charset="-128"/>
              <a:ea typeface="メイリオ" panose="020B0604030504040204" pitchFamily="50" charset="-128"/>
            </a:endParaRPr>
          </a:p>
          <a:p>
            <a:pPr marL="0" indent="0" algn="ctr">
              <a:buNone/>
            </a:pPr>
            <a:r>
              <a:rPr lang="ja-JP" altLang="en-US" dirty="0" smtClean="0">
                <a:latin typeface="メイリオ" panose="020B0604030504040204" pitchFamily="50" charset="-128"/>
                <a:ea typeface="メイリオ" panose="020B0604030504040204" pitchFamily="50" charset="-128"/>
              </a:rPr>
              <a:t>離婚届に現行の養育費制度の資料を付ける</a:t>
            </a:r>
            <a:endParaRPr lang="en-US" altLang="ja-JP" dirty="0" smtClean="0">
              <a:latin typeface="メイリオ" panose="020B0604030504040204" pitchFamily="50" charset="-128"/>
              <a:ea typeface="メイリオ" panose="020B0604030504040204" pitchFamily="50" charset="-128"/>
            </a:endParaRPr>
          </a:p>
          <a:p>
            <a:pPr marL="0" indent="0" algn="ctr">
              <a:buNone/>
            </a:pPr>
            <a:endParaRPr lang="en-US" altLang="ja-JP" dirty="0">
              <a:latin typeface="メイリオ" panose="020B0604030504040204" pitchFamily="50" charset="-128"/>
              <a:ea typeface="メイリオ" panose="020B0604030504040204" pitchFamily="50" charset="-128"/>
            </a:endParaRPr>
          </a:p>
          <a:p>
            <a:pPr marL="0" indent="0" algn="ctr">
              <a:buNone/>
            </a:pPr>
            <a:r>
              <a:rPr lang="ja-JP" altLang="en-US" dirty="0" smtClean="0">
                <a:latin typeface="メイリオ" panose="020B0604030504040204" pitchFamily="50" charset="-128"/>
                <a:ea typeface="メイリオ" panose="020B0604030504040204" pitchFamily="50" charset="-128"/>
              </a:rPr>
              <a:t>離婚の際に養育費について話し合う機会を</a:t>
            </a:r>
            <a:endParaRPr lang="en-US" altLang="ja-JP" dirty="0" smtClean="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276" y="4701419"/>
            <a:ext cx="2698846" cy="2088232"/>
          </a:xfrm>
          <a:prstGeom prst="rect">
            <a:avLst/>
          </a:prstGeom>
        </p:spPr>
      </p:pic>
      <p:sp>
        <p:nvSpPr>
          <p:cNvPr id="5" name="角丸四角形吹き出し 4"/>
          <p:cNvSpPr/>
          <p:nvPr/>
        </p:nvSpPr>
        <p:spPr>
          <a:xfrm>
            <a:off x="3995936" y="4881439"/>
            <a:ext cx="4690864" cy="1728192"/>
          </a:xfrm>
          <a:prstGeom prst="wedgeRoundRectCallout">
            <a:avLst>
              <a:gd name="adj1" fmla="val -63654"/>
              <a:gd name="adj2" fmla="val 5898"/>
              <a:gd name="adj3" fmla="val 16667"/>
            </a:avLst>
          </a:prstGeom>
          <a:solidFill>
            <a:srgbClr val="FAE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2">
                    <a:lumMod val="75000"/>
                  </a:schemeClr>
                </a:solidFill>
                <a:latin typeface="メイリオ" panose="020B0604030504040204" pitchFamily="50" charset="-128"/>
                <a:ea typeface="メイリオ" panose="020B0604030504040204" pitchFamily="50" charset="-128"/>
              </a:rPr>
              <a:t>養育費の決め方・基準・支払われない時の対処法</a:t>
            </a:r>
            <a:r>
              <a:rPr kumimoji="1" lang="en-US" altLang="ja-JP" sz="2000" b="1" dirty="0" smtClean="0">
                <a:solidFill>
                  <a:schemeClr val="bg2">
                    <a:lumMod val="75000"/>
                  </a:schemeClr>
                </a:solidFill>
                <a:latin typeface="メイリオ" panose="020B0604030504040204" pitchFamily="50" charset="-128"/>
                <a:ea typeface="メイリオ" panose="020B0604030504040204" pitchFamily="50" charset="-128"/>
              </a:rPr>
              <a:t>…</a:t>
            </a:r>
            <a:r>
              <a:rPr kumimoji="1" lang="ja-JP" altLang="en-US" sz="2000" b="1" dirty="0" smtClean="0">
                <a:solidFill>
                  <a:schemeClr val="bg2">
                    <a:lumMod val="75000"/>
                  </a:schemeClr>
                </a:solidFill>
                <a:latin typeface="メイリオ" panose="020B0604030504040204" pitchFamily="50" charset="-128"/>
                <a:ea typeface="メイリオ" panose="020B0604030504040204" pitchFamily="50" charset="-128"/>
              </a:rPr>
              <a:t>現行の制度をリスト化</a:t>
            </a:r>
            <a:endParaRPr kumimoji="1" lang="ja-JP" altLang="en-US" sz="2000" b="1" dirty="0">
              <a:solidFill>
                <a:schemeClr val="bg2">
                  <a:lumMod val="75000"/>
                </a:schemeClr>
              </a:solidFill>
              <a:latin typeface="メイリオ" panose="020B0604030504040204" pitchFamily="50" charset="-128"/>
              <a:ea typeface="メイリオ" panose="020B0604030504040204" pitchFamily="50" charset="-128"/>
            </a:endParaRPr>
          </a:p>
        </p:txBody>
      </p:sp>
      <p:sp>
        <p:nvSpPr>
          <p:cNvPr id="6" name="下矢印 5"/>
          <p:cNvSpPr/>
          <p:nvPr/>
        </p:nvSpPr>
        <p:spPr>
          <a:xfrm>
            <a:off x="4283968" y="2924944"/>
            <a:ext cx="504056" cy="576064"/>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23528" y="1208205"/>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⑬経済支援 </a:t>
            </a:r>
            <a:r>
              <a:rPr lang="ja-JP" altLang="en-US" sz="3200" dirty="0" err="1" smtClean="0">
                <a:latin typeface="メイリオ" panose="020B0604030504040204" pitchFamily="50" charset="-128"/>
                <a:ea typeface="メイリオ" panose="020B0604030504040204" pitchFamily="50" charset="-128"/>
              </a:rPr>
              <a:t>ー</a:t>
            </a:r>
            <a:r>
              <a:rPr lang="en-US" altLang="ja-JP" sz="3200" dirty="0" smtClean="0">
                <a:latin typeface="メイリオ" panose="020B0604030504040204" pitchFamily="50" charset="-128"/>
                <a:ea typeface="メイリオ" panose="020B0604030504040204" pitchFamily="50" charset="-128"/>
              </a:rPr>
              <a:t>Ⅱ</a:t>
            </a:r>
            <a:r>
              <a:rPr lang="ja-JP" altLang="en-US" sz="3200" dirty="0" smtClean="0">
                <a:latin typeface="メイリオ" panose="020B0604030504040204" pitchFamily="50" charset="-128"/>
                <a:ea typeface="メイリオ" panose="020B0604030504040204" pitchFamily="50" charset="-128"/>
              </a:rPr>
              <a:t>養育費</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922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348880"/>
            <a:ext cx="8229600" cy="2849361"/>
          </a:xfrm>
        </p:spPr>
        <p:txBody>
          <a:bodyPr/>
          <a:lstStyle/>
          <a:p>
            <a:pPr marL="0" indent="0">
              <a:lnSpc>
                <a:spcPct val="150000"/>
              </a:lnSpc>
              <a:buNone/>
            </a:pPr>
            <a:r>
              <a:rPr lang="ja-JP" altLang="en-US" dirty="0" smtClean="0">
                <a:latin typeface="メイリオ" panose="020B0604030504040204" pitchFamily="50" charset="-128"/>
                <a:ea typeface="メイリオ" panose="020B0604030504040204" pitchFamily="50" charset="-128"/>
              </a:rPr>
              <a:t>母子</a:t>
            </a:r>
            <a:r>
              <a:rPr lang="ja-JP" altLang="en-US" dirty="0">
                <a:latin typeface="メイリオ" panose="020B0604030504040204" pitchFamily="50" charset="-128"/>
                <a:ea typeface="メイリオ" panose="020B0604030504040204" pitchFamily="50" charset="-128"/>
              </a:rPr>
              <a:t>生活支援施設の有効</a:t>
            </a:r>
            <a:r>
              <a:rPr lang="ja-JP" altLang="en-US" dirty="0" smtClean="0">
                <a:latin typeface="メイリオ" panose="020B0604030504040204" pitchFamily="50" charset="-128"/>
                <a:ea typeface="メイリオ" panose="020B0604030504040204" pitchFamily="50" charset="-128"/>
              </a:rPr>
              <a:t>利用</a:t>
            </a:r>
            <a:endParaRPr lang="en-US" altLang="ja-JP" sz="2800" dirty="0" smtClean="0">
              <a:latin typeface="メイリオ" panose="020B0604030504040204" pitchFamily="50" charset="-128"/>
              <a:ea typeface="メイリオ" panose="020B0604030504040204" pitchFamily="50" charset="-128"/>
            </a:endParaRPr>
          </a:p>
          <a:p>
            <a:pPr marL="0" indent="0">
              <a:lnSpc>
                <a:spcPct val="150000"/>
              </a:lnSpc>
              <a:buNone/>
            </a:pPr>
            <a:endParaRPr lang="en-US" altLang="ja-JP" dirty="0" smtClean="0">
              <a:latin typeface="メイリオ" panose="020B0604030504040204" pitchFamily="50" charset="-128"/>
              <a:ea typeface="メイリオ" panose="020B0604030504040204" pitchFamily="50" charset="-128"/>
            </a:endParaRPr>
          </a:p>
          <a:p>
            <a:pPr marL="0" indent="0">
              <a:lnSpc>
                <a:spcPct val="150000"/>
              </a:lnSpc>
              <a:buNone/>
            </a:pPr>
            <a:r>
              <a:rPr lang="ja-JP" altLang="en-US" dirty="0" smtClean="0">
                <a:latin typeface="メイリオ" panose="020B0604030504040204" pitchFamily="50" charset="-128"/>
                <a:ea typeface="メイリオ" panose="020B0604030504040204" pitchFamily="50" charset="-128"/>
              </a:rPr>
              <a:t>ひとり親家庭優遇物件登録制度</a:t>
            </a:r>
            <a:endParaRPr kumimoji="1" lang="en-US" altLang="ja-JP" sz="4000" dirty="0" smtClean="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323528" y="1196752"/>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⑭生活支援 </a:t>
            </a:r>
            <a:r>
              <a:rPr lang="ja-JP" altLang="en-US" sz="3200" dirty="0" err="1" smtClean="0">
                <a:latin typeface="メイリオ" panose="020B0604030504040204" pitchFamily="50" charset="-128"/>
                <a:ea typeface="メイリオ" panose="020B0604030504040204" pitchFamily="50" charset="-128"/>
              </a:rPr>
              <a:t>ー</a:t>
            </a:r>
            <a:r>
              <a:rPr lang="en-US" altLang="ja-JP" sz="3200" dirty="0" smtClean="0">
                <a:latin typeface="メイリオ" panose="020B0604030504040204" pitchFamily="50" charset="-128"/>
                <a:ea typeface="メイリオ" panose="020B0604030504040204" pitchFamily="50" charset="-128"/>
              </a:rPr>
              <a:t>Ⅲ</a:t>
            </a:r>
            <a:r>
              <a:rPr lang="ja-JP" altLang="en-US" sz="3200" dirty="0" smtClean="0">
                <a:latin typeface="メイリオ" panose="020B0604030504040204" pitchFamily="50" charset="-128"/>
                <a:ea typeface="メイリオ" panose="020B0604030504040204" pitchFamily="50" charset="-128"/>
              </a:rPr>
              <a:t>住宅問題</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759106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432596732"/>
              </p:ext>
            </p:extLst>
          </p:nvPr>
        </p:nvGraphicFramePr>
        <p:xfrm>
          <a:off x="421196" y="206084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449404" y="1844824"/>
            <a:ext cx="3528392" cy="646331"/>
          </a:xfrm>
          <a:prstGeom prst="rect">
            <a:avLst/>
          </a:prstGeom>
          <a:noFill/>
        </p:spPr>
        <p:txBody>
          <a:bodyPr wrap="square" rtlCol="0">
            <a:spAutoFit/>
          </a:bodyPr>
          <a:lstStyle/>
          <a:p>
            <a:r>
              <a:rPr kumimoji="1" lang="ja-JP" altLang="en-US" sz="3600" b="1" dirty="0" smtClean="0">
                <a:solidFill>
                  <a:schemeClr val="accent6">
                    <a:lumMod val="50000"/>
                  </a:schemeClr>
                </a:solidFill>
                <a:latin typeface="メイリオ" panose="020B0604030504040204" pitchFamily="50" charset="-128"/>
                <a:ea typeface="メイリオ" panose="020B0604030504040204" pitchFamily="50" charset="-128"/>
              </a:rPr>
              <a:t>現在の課題</a:t>
            </a:r>
            <a:endParaRPr kumimoji="1" lang="ja-JP" altLang="en-US" sz="3600" b="1" dirty="0">
              <a:solidFill>
                <a:schemeClr val="accent6">
                  <a:lumMod val="50000"/>
                </a:schemeClr>
              </a:solidFill>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323528" y="1196752"/>
            <a:ext cx="7128792"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⑮母子生活支援施設の有効活用</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860314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933567"/>
            <a:ext cx="8229600" cy="4525963"/>
          </a:xfrm>
        </p:spPr>
        <p:txBody>
          <a:bodyPr/>
          <a:lstStyle/>
          <a:p>
            <a:pPr marL="0" indent="0">
              <a:buNone/>
            </a:pPr>
            <a:r>
              <a:rPr lang="ja-JP" altLang="en-US" sz="3600" b="1" dirty="0">
                <a:latin typeface="メイリオ" panose="020B0604030504040204" pitchFamily="50" charset="-128"/>
                <a:ea typeface="メイリオ" panose="020B0604030504040204" pitchFamily="50" charset="-128"/>
              </a:rPr>
              <a:t>住居</a:t>
            </a:r>
            <a:r>
              <a:rPr lang="ja-JP" altLang="en-US" sz="3600" b="1" dirty="0" smtClean="0">
                <a:latin typeface="メイリオ" panose="020B0604030504040204" pitchFamily="50" charset="-128"/>
                <a:ea typeface="メイリオ" panose="020B0604030504040204" pitchFamily="50" charset="-128"/>
              </a:rPr>
              <a:t>確保困難者に対する</a:t>
            </a:r>
            <a:r>
              <a:rPr kumimoji="1" lang="ja-JP" altLang="en-US" sz="3600" b="1" dirty="0" smtClean="0">
                <a:latin typeface="メイリオ" panose="020B0604030504040204" pitchFamily="50" charset="-128"/>
                <a:ea typeface="メイリオ" panose="020B0604030504040204" pitchFamily="50" charset="-128"/>
              </a:rPr>
              <a:t>優先入所</a:t>
            </a:r>
            <a:endParaRPr kumimoji="1" lang="en-US" altLang="ja-JP" sz="3600" b="1"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連帯保証人が確保できない人</a:t>
            </a:r>
            <a:endParaRPr kumimoji="1" lang="en-US" altLang="ja-JP" dirty="0" smtClean="0">
              <a:latin typeface="メイリオ" panose="020B0604030504040204" pitchFamily="50" charset="-128"/>
              <a:ea typeface="メイリオ" panose="020B0604030504040204" pitchFamily="50" charset="-128"/>
            </a:endParaRPr>
          </a:p>
          <a:p>
            <a:r>
              <a:rPr lang="en-US" altLang="ja-JP" dirty="0" smtClean="0">
                <a:latin typeface="メイリオ" panose="020B0604030504040204" pitchFamily="50" charset="-128"/>
                <a:ea typeface="メイリオ" panose="020B0604030504040204" pitchFamily="50" charset="-128"/>
              </a:rPr>
              <a:t>DV</a:t>
            </a:r>
            <a:r>
              <a:rPr lang="ja-JP" altLang="en-US" dirty="0" smtClean="0">
                <a:latin typeface="メイリオ" panose="020B0604030504040204" pitchFamily="50" charset="-128"/>
                <a:ea typeface="メイリオ" panose="020B0604030504040204" pitchFamily="50" charset="-128"/>
              </a:rPr>
              <a:t>等</a:t>
            </a:r>
            <a:r>
              <a:rPr lang="ja-JP" altLang="en-US" dirty="0">
                <a:latin typeface="メイリオ" panose="020B0604030504040204" pitchFamily="50" charset="-128"/>
                <a:ea typeface="メイリオ" panose="020B0604030504040204" pitchFamily="50" charset="-128"/>
              </a:rPr>
              <a:t>に</a:t>
            </a:r>
            <a:r>
              <a:rPr lang="ja-JP" altLang="en-US" dirty="0" smtClean="0">
                <a:latin typeface="メイリオ" panose="020B0604030504040204" pitchFamily="50" charset="-128"/>
                <a:ea typeface="メイリオ" panose="020B0604030504040204" pitchFamily="50" charset="-128"/>
              </a:rPr>
              <a:t>より特別なケアを必要とする人</a:t>
            </a:r>
            <a:endParaRPr lang="en-US" altLang="ja-JP" dirty="0">
              <a:latin typeface="メイリオ" panose="020B0604030504040204" pitchFamily="50" charset="-128"/>
              <a:ea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endParaRPr>
          </a:p>
          <a:p>
            <a:pPr marL="0" indent="0">
              <a:buNone/>
            </a:pPr>
            <a:r>
              <a:rPr lang="ja-JP" altLang="en-US" sz="3600" b="1" dirty="0">
                <a:latin typeface="メイリオ" panose="020B0604030504040204" pitchFamily="50" charset="-128"/>
                <a:ea typeface="メイリオ" panose="020B0604030504040204" pitchFamily="50" charset="-128"/>
              </a:rPr>
              <a:t>父子母子共用施設の</a:t>
            </a:r>
            <a:r>
              <a:rPr lang="ja-JP" altLang="en-US" sz="3600" b="1" dirty="0" smtClean="0">
                <a:latin typeface="メイリオ" panose="020B0604030504040204" pitchFamily="50" charset="-128"/>
                <a:ea typeface="メイリオ" panose="020B0604030504040204" pitchFamily="50" charset="-128"/>
              </a:rPr>
              <a:t>設置</a:t>
            </a:r>
            <a:endParaRPr lang="en-US" altLang="ja-JP" sz="3600" b="1"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全体数の</a:t>
            </a:r>
            <a:r>
              <a:rPr kumimoji="1" lang="en-US" altLang="ja-JP" dirty="0" smtClean="0">
                <a:latin typeface="メイリオ" panose="020B0604030504040204" pitchFamily="50" charset="-128"/>
                <a:ea typeface="メイリオ" panose="020B0604030504040204" pitchFamily="50" charset="-128"/>
              </a:rPr>
              <a:t>1/10</a:t>
            </a:r>
            <a:r>
              <a:rPr kumimoji="1" lang="ja-JP" altLang="en-US" dirty="0" smtClean="0">
                <a:latin typeface="メイリオ" panose="020B0604030504040204" pitchFamily="50" charset="-128"/>
                <a:ea typeface="メイリオ" panose="020B0604030504040204" pitchFamily="50" charset="-128"/>
              </a:rPr>
              <a:t>程の施設を父子世帯でも入居可能に</a:t>
            </a:r>
            <a:endParaRPr kumimoji="1" lang="en-US" altLang="ja-JP"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23528" y="1196752"/>
            <a:ext cx="7128792"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⑮母子生活支援施設の有効活用</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582676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323528" y="1197221"/>
            <a:ext cx="8496944" cy="584775"/>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⑯ひとり親家庭優遇物件登録制度</a:t>
            </a:r>
            <a:endParaRPr lang="en-US" altLang="ja-JP" sz="3200" dirty="0" smtClean="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93088" y="1781996"/>
            <a:ext cx="8508392" cy="954107"/>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「入居者を求める管理者」と「住居を探すひとり親</a:t>
            </a:r>
            <a:endParaRPr lang="en-US" altLang="ja-JP" sz="2800" dirty="0" smtClean="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家庭」とのマッチングシステム</a:t>
            </a:r>
            <a:endParaRPr lang="en-US" altLang="ja-JP" sz="2800" dirty="0" smtClean="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395536" y="2736662"/>
            <a:ext cx="8496944" cy="954107"/>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家賃を安くしてでも空き家の入居者を求める管理者</a:t>
            </a:r>
            <a:endParaRPr lang="en-US" altLang="ja-JP" sz="2800" dirty="0" smtClean="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金銭面での理由で安い住居を求めるひとり親家庭</a:t>
            </a:r>
            <a:endParaRPr lang="en-US" altLang="ja-JP" sz="2800" dirty="0" smtClean="0">
              <a:latin typeface="メイリオ" panose="020B0604030504040204" pitchFamily="50" charset="-128"/>
              <a:ea typeface="メイリオ" panose="020B0604030504040204" pitchFamily="50" charset="-128"/>
            </a:endParaRPr>
          </a:p>
        </p:txBody>
      </p:sp>
      <p:sp>
        <p:nvSpPr>
          <p:cNvPr id="10" name="円/楕円 9"/>
          <p:cNvSpPr/>
          <p:nvPr/>
        </p:nvSpPr>
        <p:spPr>
          <a:xfrm>
            <a:off x="487642" y="3926824"/>
            <a:ext cx="8096708" cy="644647"/>
          </a:xfrm>
          <a:prstGeom prst="ellipse">
            <a:avLst/>
          </a:prstGeom>
          <a:solidFill>
            <a:srgbClr val="FBBD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lumMod val="95000"/>
                    <a:lumOff val="5000"/>
                  </a:schemeClr>
                </a:solidFill>
                <a:latin typeface="メイリオ" panose="020B0604030504040204" pitchFamily="50" charset="-128"/>
                <a:ea typeface="メイリオ" panose="020B0604030504040204" pitchFamily="50" charset="-128"/>
              </a:rPr>
              <a:t>両者のニーズは重なるところがある！！</a:t>
            </a:r>
            <a:endParaRPr kumimoji="1" lang="ja-JP" altLang="en-US" sz="240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1" name="角丸四角形 10"/>
          <p:cNvSpPr/>
          <p:nvPr/>
        </p:nvSpPr>
        <p:spPr>
          <a:xfrm flipH="1">
            <a:off x="251520" y="5229200"/>
            <a:ext cx="8640960" cy="1509192"/>
          </a:xfrm>
          <a:prstGeom prst="roundRect">
            <a:avLst/>
          </a:prstGeom>
          <a:solidFill>
            <a:srgbClr val="FF9B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不動産業者、行政の連携</a:t>
            </a:r>
            <a:endParaRPr lang="en-US" altLang="ja-JP" sz="2400" b="1" dirty="0">
              <a:solidFill>
                <a:schemeClr val="tx1"/>
              </a:solidFill>
              <a:latin typeface="メイリオ" panose="020B0604030504040204" pitchFamily="50" charset="-128"/>
              <a:ea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rPr>
              <a:t>空き家情報の全国共通データベースによるマッチングを図る</a:t>
            </a:r>
          </a:p>
        </p:txBody>
      </p:sp>
      <p:sp>
        <p:nvSpPr>
          <p:cNvPr id="12" name="下矢印 11"/>
          <p:cNvSpPr/>
          <p:nvPr/>
        </p:nvSpPr>
        <p:spPr>
          <a:xfrm>
            <a:off x="4009560" y="4652103"/>
            <a:ext cx="778464" cy="50405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左中かっこ 12"/>
          <p:cNvSpPr/>
          <p:nvPr/>
        </p:nvSpPr>
        <p:spPr>
          <a:xfrm rot="16200000">
            <a:off x="4410176" y="-449969"/>
            <a:ext cx="321860" cy="8300174"/>
          </a:xfrm>
          <a:prstGeom prst="leftBrace">
            <a:avLst>
              <a:gd name="adj1" fmla="val 8333"/>
              <a:gd name="adj2" fmla="val 47861"/>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14016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flipH="1">
            <a:off x="251520" y="9807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539552" y="260648"/>
            <a:ext cx="7416824"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子どもの貧困の概要</a:t>
            </a:r>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323528" y="1196752"/>
            <a:ext cx="7409482" cy="646331"/>
          </a:xfrm>
          <a:prstGeom prst="rect">
            <a:avLst/>
          </a:prstGeom>
          <a:noFill/>
        </p:spPr>
        <p:txBody>
          <a:bodyPr wrap="square" rtlCol="0">
            <a:spAutoFit/>
          </a:bodyPr>
          <a:lstStyle/>
          <a:p>
            <a:r>
              <a:rPr kumimoji="1" lang="ja-JP" altLang="en-US" sz="3600" dirty="0" smtClean="0">
                <a:latin typeface="メイリオ" panose="020B0604030504040204" pitchFamily="50" charset="-128"/>
                <a:ea typeface="メイリオ" panose="020B0604030504040204" pitchFamily="50" charset="-128"/>
              </a:rPr>
              <a:t>④子どもの貧困が招く問題</a:t>
            </a:r>
            <a:endParaRPr kumimoji="1" lang="ja-JP" altLang="en-US" sz="36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43581" y="2204864"/>
            <a:ext cx="8549909" cy="4154984"/>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◇子どもが満足な教育を受けられない</a:t>
            </a:r>
            <a:endParaRPr lang="en-US" altLang="ja-JP" sz="3200" dirty="0" smtClean="0">
              <a:latin typeface="メイリオ" panose="020B0604030504040204" pitchFamily="50" charset="-128"/>
              <a:ea typeface="メイリオ" panose="020B0604030504040204" pitchFamily="50" charset="-128"/>
            </a:endParaRPr>
          </a:p>
          <a:p>
            <a:r>
              <a:rPr kumimoji="1" lang="ja-JP" altLang="en-US" sz="3200" dirty="0" smtClean="0">
                <a:latin typeface="メイリオ" panose="020B0604030504040204" pitchFamily="50" charset="-128"/>
                <a:ea typeface="メイリオ" panose="020B0604030504040204" pitchFamily="50" charset="-128"/>
              </a:rPr>
              <a:t>→学力低下・進学し</a:t>
            </a:r>
            <a:r>
              <a:rPr lang="ja-JP" altLang="en-US" sz="3200" dirty="0" smtClean="0">
                <a:latin typeface="メイリオ" panose="020B0604030504040204" pitchFamily="50" charset="-128"/>
                <a:ea typeface="メイリオ" panose="020B0604030504040204" pitchFamily="50" charset="-128"/>
              </a:rPr>
              <a:t>にく</a:t>
            </a:r>
            <a:r>
              <a:rPr lang="ja-JP" altLang="en-US" sz="3200" dirty="0">
                <a:latin typeface="メイリオ" panose="020B0604030504040204" pitchFamily="50" charset="-128"/>
                <a:ea typeface="メイリオ" panose="020B0604030504040204" pitchFamily="50" charset="-128"/>
              </a:rPr>
              <a:t>い</a:t>
            </a:r>
            <a:r>
              <a:rPr kumimoji="1" lang="ja-JP" altLang="en-US" sz="3200" dirty="0" smtClean="0">
                <a:latin typeface="メイリオ" panose="020B0604030504040204" pitchFamily="50" charset="-128"/>
                <a:ea typeface="メイリオ" panose="020B0604030504040204" pitchFamily="50" charset="-128"/>
              </a:rPr>
              <a:t>・就職に不利</a:t>
            </a:r>
            <a:endParaRPr kumimoji="1" lang="en-US" altLang="ja-JP" sz="3200" dirty="0">
              <a:latin typeface="メイリオ" panose="020B0604030504040204" pitchFamily="50" charset="-128"/>
              <a:ea typeface="メイリオ" panose="020B0604030504040204" pitchFamily="50" charset="-128"/>
            </a:endParaRPr>
          </a:p>
          <a:p>
            <a:endParaRPr lang="en-US" altLang="ja-JP" sz="20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◇不健康・いじめ・自殺など</a:t>
            </a:r>
            <a:endParaRPr lang="en-US" altLang="ja-JP" sz="3200" dirty="0" smtClean="0">
              <a:latin typeface="メイリオ" panose="020B0604030504040204" pitchFamily="50" charset="-128"/>
              <a:ea typeface="メイリオ" panose="020B0604030504040204" pitchFamily="50" charset="-128"/>
            </a:endParaRPr>
          </a:p>
          <a:p>
            <a:r>
              <a:rPr kumimoji="1" lang="ja-JP" altLang="en-US" sz="3200" dirty="0" smtClean="0">
                <a:latin typeface="メイリオ" panose="020B0604030504040204" pitchFamily="50" charset="-128"/>
                <a:ea typeface="メイリオ" panose="020B0604030504040204" pitchFamily="50" charset="-128"/>
              </a:rPr>
              <a:t>→心身に多大な悪影響</a:t>
            </a:r>
            <a:endParaRPr kumimoji="1" lang="en-US" altLang="ja-JP" sz="3200" dirty="0" smtClean="0">
              <a:latin typeface="メイリオ" panose="020B0604030504040204" pitchFamily="50" charset="-128"/>
              <a:ea typeface="メイリオ" panose="020B0604030504040204" pitchFamily="50" charset="-128"/>
            </a:endParaRPr>
          </a:p>
          <a:p>
            <a:endParaRPr kumimoji="1" lang="en-US" altLang="ja-JP" sz="20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親から子どもへの貧困の連鎖</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→次に生まれてくる子どもも同じような状況に</a:t>
            </a:r>
            <a:r>
              <a:rPr lang="ja-JP" altLang="en-US" sz="3200" dirty="0" smtClean="0">
                <a:latin typeface="メイリオ" panose="020B0604030504040204" pitchFamily="50" charset="-128"/>
                <a:ea typeface="メイリオ" panose="020B0604030504040204" pitchFamily="50" charset="-128"/>
              </a:rPr>
              <a:t>陥る</a:t>
            </a:r>
            <a:endParaRPr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142696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84185" y="174925"/>
            <a:ext cx="6408712" cy="7920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464205" y="349520"/>
            <a:ext cx="6048672" cy="584775"/>
          </a:xfrm>
          <a:prstGeom prst="rect">
            <a:avLst/>
          </a:prstGeom>
          <a:noFill/>
        </p:spPr>
        <p:txBody>
          <a:bodyPr wrap="square" rtlCol="0">
            <a:spAutoFit/>
          </a:bodyPr>
          <a:lstStyle/>
          <a:p>
            <a:r>
              <a:rPr lang="ja-JP" altLang="en-US" sz="3200" dirty="0" smtClean="0">
                <a:solidFill>
                  <a:schemeClr val="bg1"/>
                </a:solidFill>
                <a:latin typeface="メイリオ" panose="020B0604030504040204" pitchFamily="50" charset="-128"/>
                <a:ea typeface="メイリオ" panose="020B0604030504040204" pitchFamily="50" charset="-128"/>
              </a:rPr>
              <a:t>ひとり親家庭優遇物件登録制度</a:t>
            </a:r>
            <a:endParaRPr lang="en-US" altLang="ja-JP" sz="3200" dirty="0" smtClean="0">
              <a:solidFill>
                <a:schemeClr val="bg1"/>
              </a:solidFill>
              <a:latin typeface="メイリオ" panose="020B0604030504040204" pitchFamily="50" charset="-128"/>
              <a:ea typeface="メイリオ" panose="020B0604030504040204" pitchFamily="50" charset="-128"/>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185" y="4581128"/>
            <a:ext cx="783406" cy="1499454"/>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6652" y="4581128"/>
            <a:ext cx="839050" cy="1499454"/>
          </a:xfrm>
          <a:prstGeom prst="rect">
            <a:avLst/>
          </a:prstGeom>
        </p:spPr>
      </p:pic>
      <p:sp>
        <p:nvSpPr>
          <p:cNvPr id="16" name="テキスト ボックス 15"/>
          <p:cNvSpPr txBox="1"/>
          <p:nvPr/>
        </p:nvSpPr>
        <p:spPr>
          <a:xfrm>
            <a:off x="833193" y="6136480"/>
            <a:ext cx="1744063" cy="400110"/>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rPr>
              <a:t>ひとり親家庭</a:t>
            </a:r>
            <a:endParaRPr lang="en-US" altLang="ja-JP" sz="20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6808880" y="6151471"/>
            <a:ext cx="976167"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管理者</a:t>
            </a:r>
            <a:endParaRPr lang="en-US" altLang="ja-JP" sz="2000" dirty="0" smtClean="0">
              <a:latin typeface="メイリオ" panose="020B0604030504040204" pitchFamily="50" charset="-128"/>
              <a:ea typeface="メイリオ" panose="020B0604030504040204" pitchFamily="50" charset="-128"/>
            </a:endParaRPr>
          </a:p>
        </p:txBody>
      </p:sp>
      <p:sp>
        <p:nvSpPr>
          <p:cNvPr id="19" name="角丸四角形 18"/>
          <p:cNvSpPr/>
          <p:nvPr/>
        </p:nvSpPr>
        <p:spPr>
          <a:xfrm>
            <a:off x="2769933" y="3846788"/>
            <a:ext cx="3384376" cy="79208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4000" dirty="0" smtClean="0">
                <a:solidFill>
                  <a:schemeClr val="tx1"/>
                </a:solidFill>
                <a:latin typeface="メイリオ" panose="020B0604030504040204" pitchFamily="50" charset="-128"/>
                <a:ea typeface="メイリオ" panose="020B0604030504040204" pitchFamily="50" charset="-128"/>
              </a:rPr>
              <a:t>不動産業者</a:t>
            </a:r>
            <a:endParaRPr kumimoji="1" lang="ja-JP" altLang="en-US" sz="4000" dirty="0">
              <a:solidFill>
                <a:schemeClr val="tx1"/>
              </a:solidFill>
              <a:latin typeface="メイリオ" panose="020B0604030504040204" pitchFamily="50" charset="-128"/>
              <a:ea typeface="メイリオ" panose="020B0604030504040204" pitchFamily="50" charset="-128"/>
            </a:endParaRPr>
          </a:p>
        </p:txBody>
      </p:sp>
      <p:sp>
        <p:nvSpPr>
          <p:cNvPr id="20" name="角丸四角形 19"/>
          <p:cNvSpPr/>
          <p:nvPr/>
        </p:nvSpPr>
        <p:spPr>
          <a:xfrm>
            <a:off x="2769933" y="2583577"/>
            <a:ext cx="3384376" cy="79208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000" dirty="0">
                <a:solidFill>
                  <a:schemeClr val="tx1"/>
                </a:solidFill>
                <a:latin typeface="メイリオ" panose="020B0604030504040204" pitchFamily="50" charset="-128"/>
                <a:ea typeface="メイリオ" panose="020B0604030504040204" pitchFamily="50" charset="-128"/>
              </a:rPr>
              <a:t>自治体</a:t>
            </a:r>
            <a:endParaRPr kumimoji="1" lang="ja-JP" altLang="en-US" sz="4000" dirty="0">
              <a:solidFill>
                <a:schemeClr val="tx1"/>
              </a:solidFill>
              <a:latin typeface="メイリオ" panose="020B0604030504040204" pitchFamily="50" charset="-128"/>
              <a:ea typeface="メイリオ" panose="020B0604030504040204" pitchFamily="50" charset="-128"/>
            </a:endParaRPr>
          </a:p>
        </p:txBody>
      </p:sp>
      <p:sp>
        <p:nvSpPr>
          <p:cNvPr id="21" name="角丸四角形 20"/>
          <p:cNvSpPr/>
          <p:nvPr/>
        </p:nvSpPr>
        <p:spPr>
          <a:xfrm>
            <a:off x="2067436" y="1214941"/>
            <a:ext cx="4741444" cy="79208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3200" dirty="0" smtClean="0">
                <a:solidFill>
                  <a:schemeClr val="tx1"/>
                </a:solidFill>
                <a:latin typeface="メイリオ" panose="020B0604030504040204" pitchFamily="50" charset="-128"/>
                <a:ea typeface="メイリオ" panose="020B0604030504040204" pitchFamily="50" charset="-128"/>
              </a:rPr>
              <a:t>全国共通データ</a:t>
            </a:r>
            <a:r>
              <a:rPr lang="ja-JP" altLang="en-US" sz="3200" dirty="0">
                <a:solidFill>
                  <a:schemeClr val="tx1"/>
                </a:solidFill>
                <a:latin typeface="メイリオ" panose="020B0604030504040204" pitchFamily="50" charset="-128"/>
                <a:ea typeface="メイリオ" panose="020B0604030504040204" pitchFamily="50" charset="-128"/>
              </a:rPr>
              <a:t>ベース</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22" name="角丸四角形 21"/>
          <p:cNvSpPr/>
          <p:nvPr/>
        </p:nvSpPr>
        <p:spPr>
          <a:xfrm>
            <a:off x="1845870" y="1110706"/>
            <a:ext cx="5184576" cy="1000557"/>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4000" dirty="0">
              <a:solidFill>
                <a:schemeClr val="tx1"/>
              </a:solidFill>
              <a:latin typeface="メイリオ" panose="020B0604030504040204" pitchFamily="50" charset="-128"/>
              <a:ea typeface="メイリオ" panose="020B0604030504040204" pitchFamily="50" charset="-128"/>
            </a:endParaRPr>
          </a:p>
        </p:txBody>
      </p:sp>
      <p:sp>
        <p:nvSpPr>
          <p:cNvPr id="23" name="右矢印 22"/>
          <p:cNvSpPr/>
          <p:nvPr/>
        </p:nvSpPr>
        <p:spPr>
          <a:xfrm>
            <a:off x="1212177" y="1214941"/>
            <a:ext cx="504056" cy="7920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93493" y="692696"/>
            <a:ext cx="738664" cy="2016224"/>
          </a:xfrm>
          <a:prstGeom prst="rect">
            <a:avLst/>
          </a:prstGeom>
          <a:noFill/>
        </p:spPr>
        <p:txBody>
          <a:bodyPr vert="eaVert" wrap="square" rtlCol="0">
            <a:spAutoFit/>
          </a:bodyPr>
          <a:lstStyle/>
          <a:p>
            <a:r>
              <a:rPr kumimoji="1" lang="ja-JP" altLang="en-US" sz="3600" dirty="0" smtClean="0">
                <a:latin typeface="メイリオ" panose="020B0604030504040204" pitchFamily="50" charset="-128"/>
                <a:ea typeface="メイリオ" panose="020B0604030504040204" pitchFamily="50" charset="-128"/>
              </a:rPr>
              <a:t>国が管理</a:t>
            </a:r>
            <a:endParaRPr kumimoji="1" lang="ja-JP" altLang="en-US" sz="3600" dirty="0">
              <a:latin typeface="メイリオ" panose="020B0604030504040204" pitchFamily="50" charset="-128"/>
              <a:ea typeface="メイリオ" panose="020B0604030504040204" pitchFamily="50" charset="-128"/>
            </a:endParaRPr>
          </a:p>
        </p:txBody>
      </p:sp>
      <p:sp>
        <p:nvSpPr>
          <p:cNvPr id="25" name="右矢印 24"/>
          <p:cNvSpPr/>
          <p:nvPr/>
        </p:nvSpPr>
        <p:spPr>
          <a:xfrm rot="16200000">
            <a:off x="5206686" y="1761003"/>
            <a:ext cx="365116" cy="11779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6200000">
            <a:off x="5206686" y="3021636"/>
            <a:ext cx="365116" cy="11779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曲折矢印 26"/>
          <p:cNvSpPr/>
          <p:nvPr/>
        </p:nvSpPr>
        <p:spPr>
          <a:xfrm rot="5400000" flipH="1">
            <a:off x="2808624" y="4154525"/>
            <a:ext cx="690728" cy="1914783"/>
          </a:xfrm>
          <a:prstGeom prst="bentArrow">
            <a:avLst>
              <a:gd name="adj1" fmla="val 26596"/>
              <a:gd name="adj2" fmla="val 50000"/>
              <a:gd name="adj3" fmla="val 39680"/>
              <a:gd name="adj4" fmla="val 529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曲折矢印 28"/>
          <p:cNvSpPr/>
          <p:nvPr/>
        </p:nvSpPr>
        <p:spPr>
          <a:xfrm rot="16200000" flipH="1">
            <a:off x="1800592" y="3699419"/>
            <a:ext cx="492485" cy="1270938"/>
          </a:xfrm>
          <a:prstGeom prst="bentArrow">
            <a:avLst>
              <a:gd name="adj1" fmla="val 38321"/>
              <a:gd name="adj2" fmla="val 50000"/>
              <a:gd name="adj3" fmla="val 39680"/>
              <a:gd name="adj4" fmla="val 529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曲折矢印 29"/>
          <p:cNvSpPr/>
          <p:nvPr/>
        </p:nvSpPr>
        <p:spPr>
          <a:xfrm rot="5400000">
            <a:off x="6631166" y="3699418"/>
            <a:ext cx="492485" cy="1270938"/>
          </a:xfrm>
          <a:prstGeom prst="bentArrow">
            <a:avLst>
              <a:gd name="adj1" fmla="val 38321"/>
              <a:gd name="adj2" fmla="val 50000"/>
              <a:gd name="adj3" fmla="val 39680"/>
              <a:gd name="adj4" fmla="val 529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曲折矢印 30"/>
          <p:cNvSpPr/>
          <p:nvPr/>
        </p:nvSpPr>
        <p:spPr>
          <a:xfrm rot="16200000">
            <a:off x="5424892" y="4152608"/>
            <a:ext cx="690728" cy="1914783"/>
          </a:xfrm>
          <a:prstGeom prst="bentArrow">
            <a:avLst>
              <a:gd name="adj1" fmla="val 26596"/>
              <a:gd name="adj2" fmla="val 50000"/>
              <a:gd name="adj3" fmla="val 39680"/>
              <a:gd name="adj4" fmla="val 529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テキスト ボックス 31"/>
          <p:cNvSpPr txBox="1"/>
          <p:nvPr/>
        </p:nvSpPr>
        <p:spPr>
          <a:xfrm>
            <a:off x="18805" y="4056749"/>
            <a:ext cx="1499747" cy="707886"/>
          </a:xfrm>
          <a:prstGeom prst="rect">
            <a:avLst/>
          </a:prstGeom>
          <a:noFill/>
        </p:spPr>
        <p:txBody>
          <a:bodyPr wrap="square" rtlCol="0">
            <a:spAutoFit/>
          </a:bodyPr>
          <a:lstStyle/>
          <a:p>
            <a:pPr algn="ctr"/>
            <a:r>
              <a:rPr kumimoji="1" lang="ja-JP" altLang="en-US" sz="2000" dirty="0" smtClean="0">
                <a:latin typeface="メイリオ" panose="020B0604030504040204" pitchFamily="50" charset="-128"/>
                <a:ea typeface="メイリオ" panose="020B0604030504040204" pitchFamily="50" charset="-128"/>
              </a:rPr>
              <a:t>優遇物件を</a:t>
            </a:r>
            <a:endParaRPr kumimoji="1" lang="en-US" altLang="ja-JP" sz="2000" dirty="0" smtClean="0">
              <a:latin typeface="メイリオ" panose="020B0604030504040204" pitchFamily="50" charset="-128"/>
              <a:ea typeface="メイリオ" panose="020B0604030504040204" pitchFamily="50" charset="-128"/>
            </a:endParaRPr>
          </a:p>
          <a:p>
            <a:pPr algn="ctr"/>
            <a:r>
              <a:rPr kumimoji="1" lang="ja-JP" altLang="en-US" sz="2000" dirty="0" smtClean="0">
                <a:latin typeface="メイリオ" panose="020B0604030504040204" pitchFamily="50" charset="-128"/>
                <a:ea typeface="メイリオ" panose="020B0604030504040204" pitchFamily="50" charset="-128"/>
              </a:rPr>
              <a:t>紹介</a:t>
            </a:r>
            <a:endParaRPr kumimoji="1" lang="ja-JP" altLang="en-US" sz="2000" dirty="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2483768" y="5557438"/>
            <a:ext cx="1224136"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家</a:t>
            </a:r>
            <a:r>
              <a:rPr lang="ja-JP" altLang="en-US" sz="2000" dirty="0" smtClean="0">
                <a:latin typeface="メイリオ" panose="020B0604030504040204" pitchFamily="50" charset="-128"/>
                <a:ea typeface="メイリオ" panose="020B0604030504040204" pitchFamily="50" charset="-128"/>
              </a:rPr>
              <a:t>を探す</a:t>
            </a:r>
            <a:endParaRPr kumimoji="1" lang="ja-JP" altLang="en-US" sz="2000" dirty="0">
              <a:latin typeface="メイリオ" panose="020B0604030504040204" pitchFamily="50" charset="-128"/>
              <a:ea typeface="メイリオ" panose="020B0604030504040204" pitchFamily="50" charset="-128"/>
            </a:endParaRPr>
          </a:p>
        </p:txBody>
      </p:sp>
      <p:sp>
        <p:nvSpPr>
          <p:cNvPr id="34" name="テキスト ボックス 33"/>
          <p:cNvSpPr txBox="1"/>
          <p:nvPr/>
        </p:nvSpPr>
        <p:spPr>
          <a:xfrm>
            <a:off x="1664860" y="3468332"/>
            <a:ext cx="1235334" cy="400110"/>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rPr>
              <a:t>情報</a:t>
            </a:r>
            <a:r>
              <a:rPr lang="ja-JP" altLang="en-US" sz="2000" dirty="0">
                <a:latin typeface="メイリオ" panose="020B0604030504040204" pitchFamily="50" charset="-128"/>
                <a:ea typeface="メイリオ" panose="020B0604030504040204" pitchFamily="50" charset="-128"/>
              </a:rPr>
              <a:t>提供</a:t>
            </a:r>
            <a:endParaRPr kumimoji="1" lang="ja-JP" altLang="en-US" sz="2000"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7512877" y="4088644"/>
            <a:ext cx="1520110" cy="400110"/>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rPr>
              <a:t>登録を促す</a:t>
            </a:r>
            <a:endParaRPr kumimoji="1" lang="ja-JP" altLang="en-US" sz="2000" dirty="0">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5005348" y="5557438"/>
            <a:ext cx="1529816" cy="400110"/>
          </a:xfrm>
          <a:prstGeom prst="rect">
            <a:avLst/>
          </a:prstGeom>
          <a:noFill/>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登録を依頼</a:t>
            </a:r>
            <a:endParaRPr kumimoji="1" lang="ja-JP" altLang="en-US" sz="2000" dirty="0">
              <a:latin typeface="メイリオ" panose="020B0604030504040204" pitchFamily="50" charset="-128"/>
              <a:ea typeface="メイリオ" panose="020B0604030504040204" pitchFamily="50" charset="-128"/>
            </a:endParaRPr>
          </a:p>
        </p:txBody>
      </p:sp>
      <p:sp>
        <p:nvSpPr>
          <p:cNvPr id="38" name="右矢印 37"/>
          <p:cNvSpPr/>
          <p:nvPr/>
        </p:nvSpPr>
        <p:spPr>
          <a:xfrm rot="5400000" flipV="1">
            <a:off x="3394245" y="1765486"/>
            <a:ext cx="365116" cy="11779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右矢印 38"/>
          <p:cNvSpPr/>
          <p:nvPr/>
        </p:nvSpPr>
        <p:spPr>
          <a:xfrm rot="5400000" flipV="1">
            <a:off x="3394245" y="3027619"/>
            <a:ext cx="365116" cy="11779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6041763" y="2219899"/>
            <a:ext cx="1988526" cy="400110"/>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rPr>
              <a:t>登録・アクセス</a:t>
            </a:r>
            <a:endParaRPr kumimoji="1" lang="ja-JP" altLang="en-US" sz="2000" dirty="0">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1635822" y="2219899"/>
            <a:ext cx="1295445" cy="400110"/>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rPr>
              <a:t>情報</a:t>
            </a:r>
            <a:r>
              <a:rPr lang="ja-JP" altLang="en-US" sz="2000" dirty="0">
                <a:latin typeface="メイリオ" panose="020B0604030504040204" pitchFamily="50" charset="-128"/>
                <a:ea typeface="メイリオ" panose="020B0604030504040204" pitchFamily="50" charset="-128"/>
              </a:rPr>
              <a:t>提供</a:t>
            </a:r>
            <a:endParaRPr kumimoji="1" lang="ja-JP" altLang="en-US" sz="2000" dirty="0">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6041762" y="3433664"/>
            <a:ext cx="2274653" cy="400110"/>
          </a:xfrm>
          <a:prstGeom prst="rect">
            <a:avLst/>
          </a:prstGeom>
          <a:noFill/>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物件の登録を申請</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126953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323528" y="1197221"/>
            <a:ext cx="8496944"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⑰</a:t>
            </a:r>
            <a:r>
              <a:rPr lang="ja-JP" altLang="en-US" sz="3200" dirty="0" smtClean="0">
                <a:latin typeface="メイリオ" panose="020B0604030504040204" pitchFamily="50" charset="-128"/>
                <a:ea typeface="メイリオ" panose="020B0604030504040204" pitchFamily="50" charset="-128"/>
              </a:rPr>
              <a:t>この制度の効果</a:t>
            </a:r>
            <a:endParaRPr lang="en-US" altLang="ja-JP" sz="3200" dirty="0" smtClean="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293088" y="1781996"/>
            <a:ext cx="8508392" cy="4401205"/>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ひとり親家庭</a:t>
            </a:r>
            <a:endParaRPr lang="en-US" altLang="ja-JP" sz="2800" dirty="0" smtClean="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→優遇物件に住むことで、住居の悩みを減らす</a:t>
            </a:r>
            <a:endParaRPr lang="en-US" altLang="ja-JP" sz="2800" dirty="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→行政も、優遇物件に住む家庭に対してまとまった支援をしやすくなる</a:t>
            </a:r>
            <a:endParaRPr lang="en-US" altLang="ja-JP" sz="2800" dirty="0" smtClean="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◇管理者</a:t>
            </a:r>
            <a:endParaRPr lang="en-US" altLang="ja-JP" sz="2800" dirty="0" smtClean="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→安い家賃でも住居者を増やすことができ、空き家の問題を軽減する</a:t>
            </a:r>
            <a:endParaRPr lang="en-US" altLang="ja-JP" sz="2800" dirty="0" smtClean="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→行政から「ひとり親家庭生活支援者」として登録されることで、その物件の宣伝効果を狙う</a:t>
            </a:r>
            <a:endParaRPr lang="en-US" altLang="ja-JP" sz="28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512444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lang="en-US" altLang="ja-JP" dirty="0" smtClean="0"/>
          </a:p>
          <a:p>
            <a:endParaRPr lang="en-US" altLang="ja-JP" dirty="0"/>
          </a:p>
        </p:txBody>
      </p:sp>
      <p:sp>
        <p:nvSpPr>
          <p:cNvPr id="4" name="角丸四角形 3"/>
          <p:cNvSpPr/>
          <p:nvPr/>
        </p:nvSpPr>
        <p:spPr>
          <a:xfrm>
            <a:off x="737574" y="5522081"/>
            <a:ext cx="7596844" cy="1008112"/>
          </a:xfrm>
          <a:prstGeom prst="roundRect">
            <a:avLst/>
          </a:prstGeom>
          <a:solidFill>
            <a:srgbClr val="FFF1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002060"/>
                </a:solidFill>
                <a:latin typeface="メイリオ" panose="020B0604030504040204" pitchFamily="50" charset="-128"/>
                <a:ea typeface="メイリオ" panose="020B0604030504040204" pitchFamily="50" charset="-128"/>
              </a:rPr>
              <a:t>自立した生活を送れるよう</a:t>
            </a:r>
            <a:r>
              <a:rPr lang="ja-JP" altLang="en-US" sz="4000" b="1" dirty="0" smtClean="0">
                <a:solidFill>
                  <a:srgbClr val="002060"/>
                </a:solidFill>
                <a:latin typeface="メイリオ" panose="020B0604030504040204" pitchFamily="50" charset="-128"/>
                <a:ea typeface="メイリオ" panose="020B0604030504040204" pitchFamily="50" charset="-128"/>
              </a:rPr>
              <a:t>に！</a:t>
            </a:r>
            <a:endParaRPr lang="ja-JP" altLang="en-US" sz="4000" b="1" dirty="0">
              <a:solidFill>
                <a:srgbClr val="002060"/>
              </a:solidFill>
              <a:latin typeface="メイリオ" panose="020B0604030504040204" pitchFamily="50" charset="-128"/>
              <a:ea typeface="メイリオ" panose="020B0604030504040204" pitchFamily="50" charset="-128"/>
            </a:endParaRPr>
          </a:p>
        </p:txBody>
      </p:sp>
      <p:sp>
        <p:nvSpPr>
          <p:cNvPr id="5" name="下矢印 4"/>
          <p:cNvSpPr/>
          <p:nvPr/>
        </p:nvSpPr>
        <p:spPr>
          <a:xfrm>
            <a:off x="4198814" y="4409294"/>
            <a:ext cx="674364" cy="892943"/>
          </a:xfrm>
          <a:prstGeom prst="downArrow">
            <a:avLst/>
          </a:prstGeom>
          <a:solidFill>
            <a:srgbClr val="FFC000"/>
          </a:solidFill>
          <a:ln w="222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95536" y="2143940"/>
            <a:ext cx="8424936" cy="2016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3600" b="1" dirty="0">
                <a:solidFill>
                  <a:srgbClr val="002060"/>
                </a:solidFill>
                <a:latin typeface="メイリオ" panose="020B0604030504040204" pitchFamily="50" charset="-128"/>
                <a:ea typeface="メイリオ" panose="020B0604030504040204" pitchFamily="50" charset="-128"/>
              </a:rPr>
              <a:t>保育・就労支援を一体的に支援</a:t>
            </a:r>
          </a:p>
          <a:p>
            <a:pPr algn="ctr">
              <a:lnSpc>
                <a:spcPct val="150000"/>
              </a:lnSpc>
            </a:pPr>
            <a:r>
              <a:rPr lang="ja-JP" altLang="en-US" sz="3600" b="1" dirty="0">
                <a:solidFill>
                  <a:srgbClr val="002060"/>
                </a:solidFill>
                <a:latin typeface="メイリオ" panose="020B0604030504040204" pitchFamily="50" charset="-128"/>
                <a:ea typeface="メイリオ" panose="020B0604030504040204" pitchFamily="50" charset="-128"/>
              </a:rPr>
              <a:t>生活の基盤を整える支援</a:t>
            </a:r>
          </a:p>
        </p:txBody>
      </p:sp>
      <p:cxnSp>
        <p:nvCxnSpPr>
          <p:cNvPr id="7" name="直線コネクタ 6"/>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23528" y="1196752"/>
            <a:ext cx="8496944"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⑱</a:t>
            </a:r>
            <a:r>
              <a:rPr lang="ja-JP" altLang="en-US" sz="3200" dirty="0" smtClean="0">
                <a:latin typeface="メイリオ" panose="020B0604030504040204" pitchFamily="50" charset="-128"/>
                <a:ea typeface="メイリオ" panose="020B0604030504040204" pitchFamily="50" charset="-128"/>
              </a:rPr>
              <a:t>まとめ</a:t>
            </a:r>
            <a:endParaRPr lang="en-US" altLang="ja-JP"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311767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1196" y="1383444"/>
            <a:ext cx="8229600" cy="1757524"/>
          </a:xfrm>
        </p:spPr>
        <p:txBody>
          <a:bodyPr>
            <a:normAutofit/>
          </a:bodyPr>
          <a:lstStyle/>
          <a:p>
            <a:pPr marL="0" indent="0" algn="ctr">
              <a:buNone/>
            </a:pPr>
            <a:r>
              <a:rPr kumimoji="1" lang="ja-JP" altLang="en-US" sz="4000" dirty="0" smtClean="0">
                <a:latin typeface="メイリオ" panose="020B0604030504040204" pitchFamily="50" charset="-128"/>
                <a:ea typeface="メイリオ" panose="020B0604030504040204" pitchFamily="50" charset="-128"/>
              </a:rPr>
              <a:t>未来を担っていく子どもたちが</a:t>
            </a:r>
            <a:endParaRPr kumimoji="1" lang="en-US" altLang="ja-JP" sz="4000" dirty="0" smtClean="0">
              <a:latin typeface="メイリオ" panose="020B0604030504040204" pitchFamily="50" charset="-128"/>
              <a:ea typeface="メイリオ" panose="020B0604030504040204" pitchFamily="50" charset="-128"/>
            </a:endParaRPr>
          </a:p>
          <a:p>
            <a:pPr marL="0" indent="0" algn="ctr">
              <a:buNone/>
            </a:pPr>
            <a:r>
              <a:rPr kumimoji="1" lang="ja-JP" altLang="en-US" sz="4000" dirty="0" smtClean="0">
                <a:latin typeface="メイリオ" panose="020B0604030504040204" pitchFamily="50" charset="-128"/>
                <a:ea typeface="メイリオ" panose="020B0604030504040204" pitchFamily="50" charset="-128"/>
              </a:rPr>
              <a:t>生きたい生き方をできる社会へ</a:t>
            </a:r>
            <a:endParaRPr kumimoji="1" lang="en-US" altLang="ja-JP" sz="4000" dirty="0" smtClean="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子どもの貧困の問題に対する提言</a:t>
            </a:r>
            <a:endParaRPr kumimoji="1" lang="ja-JP" altLang="en-US"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111" y="2996952"/>
            <a:ext cx="4551769" cy="3547180"/>
          </a:xfrm>
          <a:prstGeom prst="rect">
            <a:avLst/>
          </a:prstGeom>
        </p:spPr>
      </p:pic>
    </p:spTree>
    <p:extLst>
      <p:ext uri="{BB962C8B-B14F-4D97-AF65-F5344CB8AC3E}">
        <p14:creationId xmlns:p14="http://schemas.microsoft.com/office/powerpoint/2010/main" val="5441081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672705"/>
            <a:ext cx="8229600" cy="4608512"/>
          </a:xfrm>
        </p:spPr>
        <p:txBody>
          <a:bodyPr>
            <a:normAutofit lnSpcReduction="10000"/>
          </a:bodyPr>
          <a:lstStyle/>
          <a:p>
            <a:pPr marL="0" indent="0">
              <a:buNone/>
            </a:pPr>
            <a:r>
              <a:rPr kumimoji="1" lang="ja-JP" altLang="en-US" sz="3600" b="1" dirty="0" smtClean="0">
                <a:latin typeface="メイリオ" panose="020B0604030504040204" pitchFamily="50" charset="-128"/>
                <a:ea typeface="メイリオ" panose="020B0604030504040204" pitchFamily="50" charset="-128"/>
              </a:rPr>
              <a:t>◇マザーズハローワーク東京</a:t>
            </a:r>
            <a:endParaRPr kumimoji="1" lang="en-US" altLang="ja-JP" b="1"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rPr>
              <a:t>室長　吉岡 誠 様</a:t>
            </a:r>
            <a:endParaRPr lang="en-US" altLang="ja-JP" b="1" dirty="0" smtClean="0">
              <a:latin typeface="メイリオ" panose="020B0604030504040204" pitchFamily="50" charset="-128"/>
              <a:ea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endParaRPr>
          </a:p>
          <a:p>
            <a:pPr marL="0" indent="0">
              <a:buNone/>
            </a:pPr>
            <a:r>
              <a:rPr kumimoji="1" lang="ja-JP" altLang="en-US" sz="3600" b="1" dirty="0" smtClean="0">
                <a:latin typeface="メイリオ" panose="020B0604030504040204" pitchFamily="50" charset="-128"/>
                <a:ea typeface="メイリオ" panose="020B0604030504040204" pitchFamily="50" charset="-128"/>
              </a:rPr>
              <a:t>◇就職支援ナビゲーター</a:t>
            </a:r>
            <a:r>
              <a:rPr kumimoji="1" lang="ja-JP" altLang="en-US" dirty="0" smtClean="0">
                <a:latin typeface="メイリオ" panose="020B0604030504040204" pitchFamily="50" charset="-128"/>
                <a:ea typeface="メイリオ" panose="020B0604030504040204" pitchFamily="50" charset="-128"/>
              </a:rPr>
              <a:t>　</a:t>
            </a:r>
            <a:endParaRPr kumimoji="1"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　</a:t>
            </a:r>
            <a:r>
              <a:rPr kumimoji="1" lang="ja-JP" altLang="en-US" b="1" dirty="0" smtClean="0">
                <a:latin typeface="メイリオ" panose="020B0604030504040204" pitchFamily="50" charset="-128"/>
                <a:ea typeface="メイリオ" panose="020B0604030504040204" pitchFamily="50" charset="-128"/>
              </a:rPr>
              <a:t>小柴 恵子 様</a:t>
            </a:r>
            <a:endParaRPr kumimoji="1" lang="en-US" altLang="ja-JP" b="1" dirty="0" smtClean="0">
              <a:latin typeface="メイリオ" panose="020B0604030504040204" pitchFamily="50" charset="-128"/>
              <a:ea typeface="メイリオ" panose="020B0604030504040204" pitchFamily="50" charset="-128"/>
            </a:endParaRPr>
          </a:p>
          <a:p>
            <a:pPr marL="0" indent="0">
              <a:buNone/>
            </a:pPr>
            <a:endParaRPr lang="en-US" altLang="ja-JP" b="1" dirty="0" smtClean="0">
              <a:latin typeface="メイリオ" panose="020B0604030504040204" pitchFamily="50" charset="-128"/>
              <a:ea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rPr>
              <a:t>◇ＮＰＯ法人マザーズリンクジャパン</a:t>
            </a:r>
            <a:endParaRPr lang="en-US" altLang="ja-JP" b="1" dirty="0" smtClean="0">
              <a:latin typeface="メイリオ" panose="020B0604030504040204" pitchFamily="50" charset="-128"/>
              <a:ea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rPr>
              <a:t>代表　寝占 絵里 様</a:t>
            </a:r>
            <a:endParaRPr lang="en-US" altLang="ja-JP" b="1" dirty="0">
              <a:latin typeface="メイリオ" panose="020B0604030504040204" pitchFamily="50" charset="-128"/>
              <a:ea typeface="メイリオ" panose="020B0604030504040204" pitchFamily="50" charset="-128"/>
            </a:endParaRPr>
          </a:p>
          <a:p>
            <a:pPr marL="0" indent="0">
              <a:buNone/>
            </a:pPr>
            <a:endParaRPr kumimoji="1" lang="ja-JP" altLang="en-US" b="1"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お世話になった方々</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352106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268760"/>
            <a:ext cx="8229600" cy="5328592"/>
          </a:xfrm>
        </p:spPr>
        <p:txBody>
          <a:bodyPr>
            <a:normAutofit fontScale="92500" lnSpcReduction="10000"/>
          </a:bodyPr>
          <a:lstStyle/>
          <a:p>
            <a:r>
              <a:rPr kumimoji="1" lang="ja-JP" altLang="en-US" sz="2400" dirty="0" smtClean="0">
                <a:latin typeface="メイリオ" panose="020B0604030504040204" pitchFamily="50" charset="-128"/>
                <a:ea typeface="メイリオ" panose="020B0604030504040204" pitchFamily="50" charset="-128"/>
              </a:rPr>
              <a:t>「ひとり親家庭」 赤石千衣子、岩波新書、</a:t>
            </a:r>
            <a:r>
              <a:rPr kumimoji="1" lang="en-US" altLang="ja-JP" sz="2400" dirty="0" smtClean="0">
                <a:latin typeface="メイリオ" panose="020B0604030504040204" pitchFamily="50" charset="-128"/>
                <a:ea typeface="メイリオ" panose="020B0604030504040204" pitchFamily="50" charset="-128"/>
              </a:rPr>
              <a:t>2014</a:t>
            </a:r>
          </a:p>
          <a:p>
            <a:r>
              <a:rPr lang="ja-JP" altLang="en-US" sz="2400" dirty="0" smtClean="0">
                <a:latin typeface="メイリオ" panose="020B0604030504040204" pitchFamily="50" charset="-128"/>
                <a:ea typeface="メイリオ" panose="020B0604030504040204" pitchFamily="50" charset="-128"/>
              </a:rPr>
              <a:t>「子づれシングル　ひとり親家庭の自立と社会的支援」</a:t>
            </a:r>
            <a:endParaRPr lang="en-US" altLang="ja-JP" sz="2400" dirty="0" smtClean="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神原文子、赤石書店、</a:t>
            </a:r>
            <a:r>
              <a:rPr lang="en-US" altLang="ja-JP" sz="2400" dirty="0" smtClean="0">
                <a:latin typeface="メイリオ" panose="020B0604030504040204" pitchFamily="50" charset="-128"/>
                <a:ea typeface="メイリオ" panose="020B0604030504040204" pitchFamily="50" charset="-128"/>
              </a:rPr>
              <a:t>2010</a:t>
            </a:r>
            <a:endParaRPr kumimoji="1"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厚生労働省</a:t>
            </a:r>
            <a:r>
              <a:rPr lang="en-US" altLang="ja-JP" sz="2400" dirty="0">
                <a:latin typeface="メイリオ" panose="020B0604030504040204" pitchFamily="50" charset="-128"/>
                <a:ea typeface="メイリオ" panose="020B0604030504040204" pitchFamily="50" charset="-128"/>
              </a:rPr>
              <a:t>HP</a:t>
            </a: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http://www.mhlw.go.jp/</a:t>
            </a:r>
          </a:p>
          <a:p>
            <a:r>
              <a:rPr lang="zh-TW" altLang="en-US" sz="2400" dirty="0" smtClean="0">
                <a:latin typeface="メイリオ" panose="020B0604030504040204" pitchFamily="50" charset="-128"/>
                <a:ea typeface="メイリオ" panose="020B0604030504040204" pitchFamily="50" charset="-128"/>
              </a:rPr>
              <a:t>平成</a:t>
            </a:r>
            <a:r>
              <a:rPr lang="en-US" altLang="zh-TW" sz="2400" dirty="0">
                <a:latin typeface="メイリオ" panose="020B0604030504040204" pitchFamily="50" charset="-128"/>
                <a:ea typeface="メイリオ" panose="020B0604030504040204" pitchFamily="50" charset="-128"/>
              </a:rPr>
              <a:t>23</a:t>
            </a:r>
            <a:r>
              <a:rPr lang="zh-TW" altLang="en-US" sz="2400" dirty="0">
                <a:latin typeface="メイリオ" panose="020B0604030504040204" pitchFamily="50" charset="-128"/>
                <a:ea typeface="メイリオ" panose="020B0604030504040204" pitchFamily="50" charset="-128"/>
              </a:rPr>
              <a:t>年度全国母子世帯等調査結果報告 </a:t>
            </a:r>
            <a:r>
              <a:rPr lang="en-US" altLang="zh-TW" sz="2400" dirty="0">
                <a:latin typeface="メイリオ" panose="020B0604030504040204" pitchFamily="50" charset="-128"/>
                <a:ea typeface="メイリオ" panose="020B0604030504040204" pitchFamily="50" charset="-128"/>
              </a:rPr>
              <a:t>http://www.mhlw.go.jp/seisakunitsuite/bunya/kodomo/kodomo_kosodate/boshi-katei/boshi-setai_h23/ </a:t>
            </a:r>
            <a:endParaRPr lang="en-US" altLang="zh-TW"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子供の貧困対策に関する大綱に</a:t>
            </a:r>
            <a:r>
              <a:rPr lang="ja-JP" altLang="en-US" sz="2400" dirty="0" smtClean="0">
                <a:latin typeface="メイリオ" panose="020B0604030504040204" pitchFamily="50" charset="-128"/>
                <a:ea typeface="メイリオ" panose="020B0604030504040204" pitchFamily="50" charset="-128"/>
              </a:rPr>
              <a:t>ついて</a:t>
            </a:r>
            <a:endParaRPr lang="en-US" altLang="ja-JP" sz="2400" dirty="0" smtClean="0">
              <a:latin typeface="メイリオ" panose="020B0604030504040204" pitchFamily="50" charset="-128"/>
              <a:ea typeface="メイリオ" panose="020B0604030504040204" pitchFamily="50" charset="-128"/>
            </a:endParaRPr>
          </a:p>
          <a:p>
            <a:pPr marL="0" indent="0">
              <a:buNone/>
            </a:pPr>
            <a:r>
              <a:rPr lang="ja-JP" altLang="en-US" sz="2400" dirty="0" smtClean="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http://www8.cao.go.jp/kodomonohinkon/pdf/taikou.pdf</a:t>
            </a:r>
            <a:endParaRPr lang="en-US" altLang="zh-TW" sz="2400" dirty="0">
              <a:latin typeface="メイリオ" panose="020B0604030504040204" pitchFamily="50" charset="-128"/>
              <a:ea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rPr>
              <a:t>東京都ひとり親家庭支援センターはあと</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smtClean="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http://www.haat.or.jp/</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東京都</a:t>
            </a:r>
            <a:r>
              <a:rPr lang="ja-JP" altLang="en-US" sz="2400" dirty="0">
                <a:latin typeface="メイリオ" panose="020B0604030504040204" pitchFamily="50" charset="-128"/>
                <a:ea typeface="メイリオ" panose="020B0604030504040204" pitchFamily="50" charset="-128"/>
              </a:rPr>
              <a:t>ひとり親家庭福祉協議会 </a:t>
            </a:r>
            <a:r>
              <a:rPr lang="en-US" altLang="ja-JP" sz="2400" dirty="0">
                <a:latin typeface="メイリオ" panose="020B0604030504040204" pitchFamily="50" charset="-128"/>
                <a:ea typeface="メイリオ" panose="020B0604030504040204" pitchFamily="50" charset="-128"/>
              </a:rPr>
              <a:t>http://www.tobokyou.net/publics/index/12/ </a:t>
            </a:r>
          </a:p>
          <a:p>
            <a:pPr marL="0" indent="0">
              <a:buNone/>
            </a:pPr>
            <a:endParaRPr kumimoji="1" lang="ja-JP" altLang="en-US" sz="24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H="1">
            <a:off x="251520" y="9653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323528" y="257952"/>
            <a:ext cx="8928992"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参考文献</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248003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2420888"/>
            <a:ext cx="8784976" cy="2399299"/>
          </a:xfrm>
        </p:spPr>
        <p:txBody>
          <a:bodyPr>
            <a:normAutofit/>
          </a:bodyPr>
          <a:lstStyle/>
          <a:p>
            <a:pPr marL="0" indent="0" algn="ctr">
              <a:buNone/>
            </a:pPr>
            <a:r>
              <a:rPr kumimoji="1" lang="ja-JP" altLang="en-US" sz="5400" b="1" dirty="0" smtClean="0">
                <a:latin typeface="メイリオ" panose="020B0604030504040204" pitchFamily="50" charset="-128"/>
                <a:ea typeface="メイリオ" panose="020B0604030504040204" pitchFamily="50" charset="-128"/>
              </a:rPr>
              <a:t>ご清聴</a:t>
            </a:r>
            <a:endParaRPr kumimoji="1" lang="en-US" altLang="ja-JP" sz="5400" b="1" dirty="0" smtClean="0">
              <a:latin typeface="メイリオ" panose="020B0604030504040204" pitchFamily="50" charset="-128"/>
              <a:ea typeface="メイリオ" panose="020B0604030504040204" pitchFamily="50" charset="-128"/>
            </a:endParaRPr>
          </a:p>
          <a:p>
            <a:pPr marL="0" indent="0" algn="ctr">
              <a:buNone/>
            </a:pPr>
            <a:r>
              <a:rPr kumimoji="1" lang="ja-JP" altLang="en-US" sz="5400" b="1" dirty="0" smtClean="0">
                <a:latin typeface="メイリオ" panose="020B0604030504040204" pitchFamily="50" charset="-128"/>
                <a:ea typeface="メイリオ" panose="020B0604030504040204" pitchFamily="50" charset="-128"/>
              </a:rPr>
              <a:t>ありがとうございました！</a:t>
            </a:r>
            <a:endParaRPr kumimoji="1" lang="ja-JP" altLang="en-US" sz="5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32154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flipH="1">
            <a:off x="251520" y="9807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539552" y="260648"/>
            <a:ext cx="7416824"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子どもの貧困の概要</a:t>
            </a:r>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323528" y="1196752"/>
            <a:ext cx="8208912" cy="646331"/>
          </a:xfrm>
          <a:prstGeom prst="rect">
            <a:avLst/>
          </a:prstGeom>
          <a:noFill/>
        </p:spPr>
        <p:txBody>
          <a:bodyPr wrap="square" rtlCol="0">
            <a:spAutoFit/>
          </a:bodyPr>
          <a:lstStyle/>
          <a:p>
            <a:r>
              <a:rPr lang="ja-JP" altLang="en-US" sz="3600" dirty="0" smtClean="0">
                <a:latin typeface="メイリオ" panose="020B0604030504040204" pitchFamily="50" charset="-128"/>
                <a:ea typeface="メイリオ" panose="020B0604030504040204" pitchFamily="50" charset="-128"/>
              </a:rPr>
              <a:t>⑤子どもの貧困の原因はどこにあ</a:t>
            </a:r>
            <a:r>
              <a:rPr lang="ja-JP" altLang="en-US" sz="3600" dirty="0">
                <a:latin typeface="メイリオ" panose="020B0604030504040204" pitchFamily="50" charset="-128"/>
                <a:ea typeface="メイリオ" panose="020B0604030504040204" pitchFamily="50" charset="-128"/>
              </a:rPr>
              <a:t>る</a:t>
            </a:r>
            <a:r>
              <a:rPr lang="ja-JP" altLang="en-US" sz="3600" dirty="0" smtClean="0">
                <a:latin typeface="メイリオ" panose="020B0604030504040204" pitchFamily="50" charset="-128"/>
                <a:ea typeface="メイリオ" panose="020B0604030504040204" pitchFamily="50" charset="-128"/>
              </a:rPr>
              <a:t>か</a:t>
            </a:r>
            <a:endParaRPr kumimoji="1" lang="ja-JP" altLang="en-US" sz="36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41530" y="2564904"/>
            <a:ext cx="8388932" cy="3170099"/>
          </a:xfrm>
          <a:prstGeom prst="rect">
            <a:avLst/>
          </a:prstGeom>
          <a:noFill/>
        </p:spPr>
        <p:txBody>
          <a:bodyPr wrap="square" rtlCol="0">
            <a:spAutoFit/>
          </a:bodyPr>
          <a:lstStyle/>
          <a:p>
            <a:pPr algn="ctr"/>
            <a:r>
              <a:rPr kumimoji="1" lang="ja-JP" altLang="en-US" sz="4000" dirty="0" smtClean="0">
                <a:latin typeface="メイリオ" panose="020B0604030504040204" pitchFamily="50" charset="-128"/>
                <a:ea typeface="メイリオ" panose="020B0604030504040204" pitchFamily="50" charset="-128"/>
              </a:rPr>
              <a:t>貧困の原因は子どもにはない！！</a:t>
            </a:r>
            <a:endParaRPr kumimoji="1" lang="en-US" altLang="ja-JP" sz="4000" dirty="0" smtClean="0">
              <a:latin typeface="メイリオ" panose="020B0604030504040204" pitchFamily="50" charset="-128"/>
              <a:ea typeface="メイリオ" panose="020B0604030504040204" pitchFamily="50" charset="-128"/>
            </a:endParaRPr>
          </a:p>
          <a:p>
            <a:pPr algn="ctr"/>
            <a:endParaRPr lang="en-US" altLang="ja-JP" sz="4000" dirty="0" smtClean="0">
              <a:latin typeface="メイリオ" panose="020B0604030504040204" pitchFamily="50" charset="-128"/>
              <a:ea typeface="メイリオ" panose="020B0604030504040204" pitchFamily="50" charset="-128"/>
            </a:endParaRPr>
          </a:p>
          <a:p>
            <a:r>
              <a:rPr lang="ja-JP" altLang="en-US" sz="4000" dirty="0" smtClean="0">
                <a:latin typeface="メイリオ" panose="020B0604030504040204" pitchFamily="50" charset="-128"/>
                <a:ea typeface="メイリオ" panose="020B0604030504040204" pitchFamily="50" charset="-128"/>
              </a:rPr>
              <a:t>→住む家庭の経済状況に左右される</a:t>
            </a:r>
            <a:endParaRPr lang="en-US" altLang="ja-JP" sz="4000" dirty="0" smtClean="0">
              <a:latin typeface="メイリオ" panose="020B0604030504040204" pitchFamily="50" charset="-128"/>
              <a:ea typeface="メイリオ" panose="020B0604030504040204" pitchFamily="50" charset="-128"/>
            </a:endParaRPr>
          </a:p>
          <a:p>
            <a:endParaRPr lang="en-US" altLang="ja-JP" sz="4000" dirty="0">
              <a:latin typeface="メイリオ" panose="020B0604030504040204" pitchFamily="50" charset="-128"/>
              <a:ea typeface="メイリオ" panose="020B0604030504040204" pitchFamily="50" charset="-128"/>
            </a:endParaRPr>
          </a:p>
          <a:p>
            <a:r>
              <a:rPr lang="ja-JP" altLang="en-US" sz="4000" dirty="0" smtClean="0">
                <a:latin typeface="メイリオ" panose="020B0604030504040204" pitchFamily="50" charset="-128"/>
                <a:ea typeface="メイリオ" panose="020B0604030504040204" pitchFamily="50" charset="-128"/>
              </a:rPr>
              <a:t>→家庭への支援が不可欠！！</a:t>
            </a:r>
            <a:endParaRPr lang="en-US" altLang="ja-JP" sz="40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48375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flipH="1">
            <a:off x="251520" y="980728"/>
            <a:ext cx="8568952" cy="1"/>
          </a:xfrm>
          <a:prstGeom prst="line">
            <a:avLst/>
          </a:prstGeom>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539552" y="260648"/>
            <a:ext cx="7416824" cy="769441"/>
          </a:xfrm>
          <a:prstGeom prst="rect">
            <a:avLst/>
          </a:prstGeom>
          <a:noFill/>
        </p:spPr>
        <p:txBody>
          <a:bodyPr wrap="square" rtlCol="0">
            <a:spAutoFit/>
          </a:bodyPr>
          <a:lstStyle/>
          <a:p>
            <a:r>
              <a:rPr lang="ja-JP" altLang="en-US" sz="4400" kern="0" dirty="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latin typeface="メイリオ" panose="020B0604030504040204" pitchFamily="50" charset="-128"/>
                <a:ea typeface="メイリオ" panose="020B0604030504040204" pitchFamily="50" charset="-128"/>
                <a:cs typeface="+mj-cs"/>
              </a:rPr>
              <a:t>子どもの貧困の概要</a:t>
            </a:r>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323528" y="1196752"/>
            <a:ext cx="8208912" cy="646331"/>
          </a:xfrm>
          <a:prstGeom prst="rect">
            <a:avLst/>
          </a:prstGeom>
          <a:noFill/>
        </p:spPr>
        <p:txBody>
          <a:bodyPr wrap="square" rtlCol="0">
            <a:spAutoFit/>
          </a:bodyPr>
          <a:lstStyle/>
          <a:p>
            <a:r>
              <a:rPr lang="ja-JP" altLang="en-US" sz="3600" dirty="0" smtClean="0">
                <a:latin typeface="メイリオ" panose="020B0604030504040204" pitchFamily="50" charset="-128"/>
                <a:ea typeface="メイリオ" panose="020B0604030504040204" pitchFamily="50" charset="-128"/>
              </a:rPr>
              <a:t>⑥どんな家庭に多いのか</a:t>
            </a:r>
            <a:endParaRPr kumimoji="1" lang="ja-JP" altLang="en-US" sz="36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t="6365" r="4500" b="21076"/>
          <a:stretch/>
        </p:blipFill>
        <p:spPr>
          <a:xfrm>
            <a:off x="764577" y="1916832"/>
            <a:ext cx="7542838" cy="4104456"/>
          </a:xfrm>
          <a:prstGeom prst="rect">
            <a:avLst/>
          </a:prstGeom>
        </p:spPr>
      </p:pic>
      <p:sp>
        <p:nvSpPr>
          <p:cNvPr id="7" name="テキスト ボックス 6"/>
          <p:cNvSpPr txBox="1"/>
          <p:nvPr/>
        </p:nvSpPr>
        <p:spPr>
          <a:xfrm>
            <a:off x="2483768" y="6309320"/>
            <a:ext cx="6484070" cy="461665"/>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rPr>
              <a:t>厚生労働省　</a:t>
            </a:r>
            <a:r>
              <a:rPr lang="ja-JP" altLang="en-US" sz="2400" dirty="0" smtClean="0">
                <a:latin typeface="メイリオ" panose="020B0604030504040204" pitchFamily="50" charset="-128"/>
                <a:ea typeface="メイリオ" panose="020B0604030504040204" pitchFamily="50" charset="-128"/>
              </a:rPr>
              <a:t>平成</a:t>
            </a:r>
            <a:r>
              <a:rPr lang="en-US" altLang="ja-JP" sz="2400" dirty="0">
                <a:latin typeface="メイリオ" panose="020B0604030504040204" pitchFamily="50" charset="-128"/>
                <a:ea typeface="メイリオ" panose="020B0604030504040204" pitchFamily="50" charset="-128"/>
              </a:rPr>
              <a:t>25</a:t>
            </a:r>
            <a:r>
              <a:rPr lang="ja-JP" altLang="en-US" sz="2400" dirty="0">
                <a:latin typeface="メイリオ" panose="020B0604030504040204" pitchFamily="50" charset="-128"/>
                <a:ea typeface="メイリオ" panose="020B0604030504040204" pitchFamily="50" charset="-128"/>
              </a:rPr>
              <a:t>年</a:t>
            </a:r>
            <a:r>
              <a:rPr kumimoji="1" lang="ja-JP" altLang="en-US" sz="2400" dirty="0" smtClean="0">
                <a:latin typeface="メイリオ" panose="020B0604030504040204" pitchFamily="50" charset="-128"/>
                <a:ea typeface="メイリオ" panose="020B0604030504040204" pitchFamily="50" charset="-128"/>
              </a:rPr>
              <a:t>「国民生活基礎調査」</a:t>
            </a:r>
            <a:endParaRPr kumimoji="1" lang="ja-JP" altLang="en-US" sz="2400" dirty="0">
              <a:latin typeface="メイリオ" panose="020B0604030504040204" pitchFamily="50" charset="-128"/>
              <a:ea typeface="メイリオ" panose="020B0604030504040204" pitchFamily="50" charset="-128"/>
            </a:endParaRPr>
          </a:p>
        </p:txBody>
      </p:sp>
      <p:sp>
        <p:nvSpPr>
          <p:cNvPr id="3" name="角丸四角形吹き出し 2"/>
          <p:cNvSpPr/>
          <p:nvPr/>
        </p:nvSpPr>
        <p:spPr>
          <a:xfrm>
            <a:off x="4067944" y="2708920"/>
            <a:ext cx="2268252" cy="1728192"/>
          </a:xfrm>
          <a:prstGeom prst="wedgeRoundRectCallout">
            <a:avLst>
              <a:gd name="adj1" fmla="val 69448"/>
              <a:gd name="adj2" fmla="val -29999"/>
              <a:gd name="adj3" fmla="val 1666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solidFill>
                  <a:schemeClr val="bg1"/>
                </a:solidFill>
                <a:latin typeface="メイリオ" panose="020B0604030504040204" pitchFamily="50" charset="-128"/>
                <a:ea typeface="メイリオ" panose="020B0604030504040204" pitchFamily="50" charset="-128"/>
              </a:rPr>
              <a:t>54.6</a:t>
            </a:r>
            <a:r>
              <a:rPr kumimoji="1" lang="ja-JP" altLang="en-US" sz="4000" dirty="0" smtClean="0">
                <a:solidFill>
                  <a:schemeClr val="bg1"/>
                </a:solidFill>
                <a:latin typeface="メイリオ" panose="020B0604030504040204" pitchFamily="50" charset="-128"/>
                <a:ea typeface="メイリオ" panose="020B0604030504040204" pitchFamily="50" charset="-128"/>
              </a:rPr>
              <a:t>％</a:t>
            </a:r>
            <a:endParaRPr kumimoji="1" lang="ja-JP" altLang="en-US" sz="4000" dirty="0">
              <a:solidFill>
                <a:schemeClr val="bg1"/>
              </a:solidFill>
              <a:latin typeface="メイリオ" panose="020B0604030504040204" pitchFamily="50" charset="-128"/>
              <a:ea typeface="メイリオ" panose="020B0604030504040204" pitchFamily="50" charset="-128"/>
            </a:endParaRPr>
          </a:p>
        </p:txBody>
      </p:sp>
      <p:sp>
        <p:nvSpPr>
          <p:cNvPr id="4" name="円/楕円 3"/>
          <p:cNvSpPr/>
          <p:nvPr/>
        </p:nvSpPr>
        <p:spPr>
          <a:xfrm>
            <a:off x="6868381" y="2809531"/>
            <a:ext cx="576064" cy="4311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10800000">
            <a:off x="2967735" y="3696355"/>
            <a:ext cx="324036" cy="84421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835696" y="4606146"/>
            <a:ext cx="2592288" cy="89018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latin typeface="メイリオ" panose="020B0604030504040204" pitchFamily="50" charset="-128"/>
                <a:ea typeface="メイリオ" panose="020B0604030504040204" pitchFamily="50" charset="-128"/>
              </a:rPr>
              <a:t>ひとり親家庭</a:t>
            </a:r>
            <a:endParaRPr kumimoji="1" lang="ja-JP" altLang="en-US" sz="28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3442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lnDef>
      <a:spPr>
        <a:ln w="76200" cap="rnd" cmpd="sng">
          <a:gradFill flip="none" rotWithShape="1">
            <a:gsLst>
              <a:gs pos="25000">
                <a:srgbClr val="00B0F0"/>
              </a:gs>
              <a:gs pos="6130">
                <a:srgbClr val="002060"/>
              </a:gs>
              <a:gs pos="49000">
                <a:srgbClr val="0070C0"/>
              </a:gs>
              <a:gs pos="81000">
                <a:schemeClr val="accent6">
                  <a:lumMod val="40000"/>
                  <a:lumOff val="60000"/>
                </a:schemeClr>
              </a:gs>
              <a:gs pos="100000">
                <a:srgbClr val="0070C0"/>
              </a:gs>
            </a:gsLst>
            <a:lin ang="10800000" scaled="1"/>
            <a:tileRect/>
          </a:gradFill>
          <a:beve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9294</TotalTime>
  <Words>8560</Words>
  <Application>Microsoft Office PowerPoint</Application>
  <PresentationFormat>画面に合わせる (4:3)</PresentationFormat>
  <Paragraphs>851</Paragraphs>
  <Slides>76</Slides>
  <Notes>60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76</vt:i4>
      </vt:variant>
    </vt:vector>
  </HeadingPairs>
  <TitlesOfParts>
    <vt:vector size="85" baseType="lpstr">
      <vt:lpstr>HGP明朝E</vt:lpstr>
      <vt:lpstr>ＭＳ Ｐゴシック</vt:lpstr>
      <vt:lpstr>ＭＳ Ｐ明朝</vt:lpstr>
      <vt:lpstr>メイリオ</vt:lpstr>
      <vt:lpstr>Bookman Old Style</vt:lpstr>
      <vt:lpstr>Calibri</vt:lpstr>
      <vt:lpstr>Century Schoolbook</vt:lpstr>
      <vt:lpstr>Wingdings</vt:lpstr>
      <vt:lpstr>雪藤</vt:lpstr>
      <vt:lpstr>子どもの貧困 ～ひとり親家庭の支援から考える～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 </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WasedaUniversity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waseda</dc:creator>
  <cp:lastModifiedBy>sumita</cp:lastModifiedBy>
  <cp:revision>150</cp:revision>
  <dcterms:created xsi:type="dcterms:W3CDTF">2015-11-30T01:06:06Z</dcterms:created>
  <dcterms:modified xsi:type="dcterms:W3CDTF">2015-12-08T06:38:34Z</dcterms:modified>
</cp:coreProperties>
</file>